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57" r:id="rId5"/>
    <p:sldId id="259" r:id="rId6"/>
    <p:sldId id="258" r:id="rId7"/>
    <p:sldId id="270" r:id="rId8"/>
    <p:sldId id="260" r:id="rId9"/>
    <p:sldId id="268" r:id="rId10"/>
    <p:sldId id="261" r:id="rId11"/>
    <p:sldId id="262" r:id="rId12"/>
    <p:sldId id="263" r:id="rId13"/>
    <p:sldId id="272" r:id="rId14"/>
    <p:sldId id="273" r:id="rId15"/>
    <p:sldId id="264" r:id="rId16"/>
    <p:sldId id="265" r:id="rId17"/>
    <p:sldId id="266" r:id="rId18"/>
    <p:sldId id="267" r:id="rId19"/>
    <p:sldId id="274" r:id="rId20"/>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sson Lina" initials="EL" lastIdx="14" clrIdx="0">
    <p:extLst>
      <p:ext uri="{19B8F6BF-5375-455C-9EA6-DF929625EA0E}">
        <p15:presenceInfo xmlns:p15="http://schemas.microsoft.com/office/powerpoint/2012/main" userId="S-1-5-21-466509168-1772936955-2901788264-318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17" autoAdjust="0"/>
    <p:restoredTop sz="64128" autoAdjust="0"/>
  </p:normalViewPr>
  <p:slideViewPr>
    <p:cSldViewPr snapToGrid="0" showGuides="1">
      <p:cViewPr varScale="1">
        <p:scale>
          <a:sx n="61" d="100"/>
          <a:sy n="61" d="100"/>
        </p:scale>
        <p:origin x="72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1BCF1B0-5ECD-4539-BD93-B9525500D6B0}" type="datetimeFigureOut">
              <a:rPr lang="sv-SE" smtClean="0"/>
              <a:t>2019-10-17</a:t>
            </a:fld>
            <a:endParaRPr lang="sv-SE"/>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456F09-8F0C-479E-B73D-ABD11BB18DD4}" type="slidenum">
              <a:rPr lang="sv-SE" smtClean="0"/>
              <a:t>‹#›</a:t>
            </a:fld>
            <a:endParaRPr lang="sv-SE"/>
          </a:p>
        </p:txBody>
      </p:sp>
    </p:spTree>
    <p:extLst>
      <p:ext uri="{BB962C8B-B14F-4D97-AF65-F5344CB8AC3E}">
        <p14:creationId xmlns:p14="http://schemas.microsoft.com/office/powerpoint/2010/main" val="3060544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080DA4-54E0-4A70-9FCE-F77485C40FDB}" type="datetimeFigureOut">
              <a:rPr lang="sv-SE" smtClean="0"/>
              <a:t>2019-10-17</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C108504-C25C-408B-8DAD-9A2CE2E04DB3}" type="slidenum">
              <a:rPr lang="sv-SE" smtClean="0"/>
              <a:t>‹#›</a:t>
            </a:fld>
            <a:endParaRPr lang="sv-SE"/>
          </a:p>
        </p:txBody>
      </p:sp>
    </p:spTree>
    <p:extLst>
      <p:ext uri="{BB962C8B-B14F-4D97-AF65-F5344CB8AC3E}">
        <p14:creationId xmlns:p14="http://schemas.microsoft.com/office/powerpoint/2010/main" val="2046216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i="0" baseline="0" dirty="0" smtClean="0"/>
              <a:t>I samband med denna utbildning kan både föreläsare och åhörare med fördel använda vägledningarna för kommuner och regioner samt de lagtexter som återges där.</a:t>
            </a:r>
            <a:endParaRPr lang="sv-SE" i="0" dirty="0" smtClean="0"/>
          </a:p>
          <a:p>
            <a:endParaRPr lang="sv-SE" b="1" baseline="0" dirty="0" smtClean="0">
              <a:latin typeface="+mn-lt"/>
            </a:endParaRPr>
          </a:p>
          <a:p>
            <a:r>
              <a:rPr lang="sv-SE" b="1" baseline="0" dirty="0" smtClean="0">
                <a:latin typeface="+mn-lt"/>
              </a:rPr>
              <a:t>Bakgrund</a:t>
            </a:r>
          </a:p>
          <a:p>
            <a:r>
              <a:rPr lang="sv-SE" baseline="0" dirty="0" smtClean="0">
                <a:latin typeface="+mn-lt"/>
              </a:rPr>
              <a:t>Bakgrunden till denna presentation är statens överenskommelser med kommunerna och regionerna om att MSB ska ta fram en </a:t>
            </a:r>
            <a:r>
              <a:rPr lang="sv-SE" u="sng" baseline="0" dirty="0" smtClean="0">
                <a:latin typeface="+mn-lt"/>
              </a:rPr>
              <a:t>grundläggande</a:t>
            </a:r>
            <a:r>
              <a:rPr lang="sv-SE" baseline="0" dirty="0" smtClean="0">
                <a:latin typeface="+mn-lt"/>
              </a:rPr>
              <a:t> utbildning om deras uppgifter under höjd beredskap. I de bägge vägledningarna till kommunerna och regionerna finns en mera utförlig beskrivning av regelverken. Här vill vi översiktligt presentera de regler som är mest relevanta för att göra en ändamålsenlig krigsorganisation och krigsplacering. </a:t>
            </a:r>
          </a:p>
          <a:p>
            <a:endParaRPr lang="sv-SE" baseline="0" dirty="0" smtClean="0">
              <a:latin typeface="+mn-lt"/>
            </a:endParaRPr>
          </a:p>
          <a:p>
            <a:r>
              <a:rPr lang="sv-SE" baseline="0" dirty="0" smtClean="0">
                <a:latin typeface="+mn-lt"/>
              </a:rPr>
              <a:t>Givetvis finns det många fler frågor än vad denna genomgång kan besvara. Vissa av dessa kommer MSB att återkomma till i olika vägledningar medan många specifika tillämpningsproblem måste lösas av kommunerna och regionerna själva.</a:t>
            </a:r>
          </a:p>
          <a:p>
            <a:endParaRPr lang="sv-SE" baseline="0" dirty="0" smtClean="0">
              <a:latin typeface="+mn-lt"/>
            </a:endParaRPr>
          </a:p>
          <a:p>
            <a:r>
              <a:rPr lang="sv-SE" b="1" dirty="0" smtClean="0">
                <a:latin typeface="+mn-lt"/>
              </a:rPr>
              <a:t>Kommunöverenskommelsen </a:t>
            </a:r>
            <a:endParaRPr lang="sv-SE" dirty="0" smtClean="0">
              <a:latin typeface="+mn-lt"/>
            </a:endParaRPr>
          </a:p>
          <a:p>
            <a:pPr marL="171450" indent="-171450">
              <a:buFont typeface="Arial" panose="020B0604020202020204" pitchFamily="34" charset="0"/>
              <a:buChar char="•"/>
            </a:pPr>
            <a:r>
              <a:rPr lang="sv-SE" dirty="0" smtClean="0">
                <a:latin typeface="+mn-lt"/>
              </a:rPr>
              <a:t>MSB ska göra en sammanställning och ta fram grundläggande utbildning avseende det regelverk som gäller för kommuner inför och vid höjd beredskap.</a:t>
            </a:r>
          </a:p>
          <a:p>
            <a:pPr marL="171450" indent="-171450">
              <a:buFont typeface="Arial" panose="020B0604020202020204" pitchFamily="34" charset="0"/>
              <a:buChar char="•"/>
            </a:pPr>
            <a:r>
              <a:rPr lang="sv-SE" dirty="0" smtClean="0">
                <a:latin typeface="+mn-lt"/>
              </a:rPr>
              <a:t>Länsstyrelsen bör genomföra regionala utbildningar och konferenser för att höja kompetensen gällande totalförsvar.</a:t>
            </a:r>
          </a:p>
          <a:p>
            <a:endParaRPr lang="sv-SE" dirty="0" smtClean="0">
              <a:latin typeface="+mn-lt"/>
            </a:endParaRPr>
          </a:p>
          <a:p>
            <a:r>
              <a:rPr lang="sv-SE" i="1" dirty="0" smtClean="0">
                <a:latin typeface="+mn-lt"/>
              </a:rPr>
              <a:t>Samt </a:t>
            </a:r>
          </a:p>
          <a:p>
            <a:pPr marL="171450" indent="-171450" algn="l">
              <a:buFont typeface="Arial" panose="020B0604020202020204" pitchFamily="34" charset="0"/>
              <a:buChar char="•"/>
            </a:pPr>
            <a:r>
              <a:rPr lang="sv-SE" sz="1200" b="0" i="0" u="none" strike="noStrike" baseline="0" dirty="0" smtClean="0">
                <a:latin typeface="+mn-lt"/>
              </a:rPr>
              <a:t>Länsstyrelsen bör genomföra utbildning i metod kring beredskapsplanläggning och krigsplacering samt stödja kommunen i planeringen.</a:t>
            </a:r>
          </a:p>
          <a:p>
            <a:pPr marL="171450" indent="-171450" algn="l">
              <a:buFont typeface="Arial" panose="020B0604020202020204" pitchFamily="34" charset="0"/>
              <a:buChar char="•"/>
            </a:pPr>
            <a:r>
              <a:rPr lang="sv-SE" sz="1200" b="0" i="0" u="none" strike="noStrike" baseline="0" dirty="0" smtClean="0">
                <a:latin typeface="+mn-lt"/>
              </a:rPr>
              <a:t>MSB ska tillsammans med företrädare för länsstyrelserna och för kommunerna ta fram en vägledning för krigsorganisation och krigsplacering i kommun.</a:t>
            </a:r>
          </a:p>
          <a:p>
            <a:endParaRPr lang="sv-SE" b="1" baseline="0" dirty="0" smtClean="0">
              <a:latin typeface="+mn-lt"/>
            </a:endParaRPr>
          </a:p>
          <a:p>
            <a:r>
              <a:rPr lang="sv-SE" b="1" baseline="0" dirty="0" smtClean="0">
                <a:latin typeface="+mn-lt"/>
              </a:rPr>
              <a:t>Regionöverenskommelsen</a:t>
            </a:r>
          </a:p>
          <a:p>
            <a:r>
              <a:rPr lang="sv-SE" sz="1200" b="0" i="0" u="none" strike="noStrike" kern="1200" baseline="0" dirty="0" smtClean="0">
                <a:solidFill>
                  <a:schemeClr val="tx1"/>
                </a:solidFill>
                <a:latin typeface="+mn-lt"/>
                <a:ea typeface="+mn-ea"/>
                <a:cs typeface="+mn-cs"/>
              </a:rPr>
              <a:t>Alla </a:t>
            </a:r>
            <a:r>
              <a:rPr lang="sv-SE" sz="1200" b="0" i="0" u="none" strike="noStrike" kern="1200" baseline="0" dirty="0" smtClean="0">
                <a:solidFill>
                  <a:srgbClr val="FFC000"/>
                </a:solidFill>
                <a:latin typeface="+mn-lt"/>
                <a:ea typeface="+mn-ea"/>
                <a:cs typeface="+mn-cs"/>
              </a:rPr>
              <a:t>landsting</a:t>
            </a:r>
            <a:r>
              <a:rPr lang="sv-SE" sz="1200" b="0" i="0" u="none" strike="noStrike" kern="1200" baseline="0" dirty="0" smtClean="0">
                <a:solidFill>
                  <a:schemeClr val="tx1"/>
                </a:solidFill>
                <a:latin typeface="+mn-lt"/>
                <a:ea typeface="+mn-ea"/>
                <a:cs typeface="+mn-cs"/>
              </a:rPr>
              <a:t> ska under perioden påbörja arbetet med de förberedelser som behövs för verksamheten under höjd beredskap (beredskapsförberedelser) så att de på sikt kan fullgöra sin uppgift inom totalförsvaret i händelse av krigsfara och krig.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smtClean="0">
                <a:solidFill>
                  <a:schemeClr val="tx1"/>
                </a:solidFill>
                <a:latin typeface="+mn-lt"/>
                <a:ea typeface="+mn-ea"/>
                <a:cs typeface="+mn-cs"/>
              </a:rPr>
              <a:t>Krigsorganisation och krigsplacering av personal är bland de prioriterade uppgifter under perioden.</a:t>
            </a:r>
            <a:endParaRPr lang="sv-SE" baseline="0" dirty="0" smtClean="0">
              <a:latin typeface="+mn-lt"/>
            </a:endParaRPr>
          </a:p>
          <a:p>
            <a:pPr marL="0" indent="0">
              <a:buFont typeface="Arial" panose="020B0604020202020204" pitchFamily="34" charset="0"/>
              <a:buNone/>
            </a:pPr>
            <a:endParaRPr lang="sv-SE" baseline="0" dirty="0" smtClean="0">
              <a:latin typeface="+mn-lt"/>
            </a:endParaRPr>
          </a:p>
          <a:p>
            <a:pPr marL="0" indent="0">
              <a:buFont typeface="Arial" panose="020B0604020202020204" pitchFamily="34" charset="0"/>
              <a:buNone/>
            </a:pPr>
            <a:r>
              <a:rPr lang="sv-SE" baseline="0" dirty="0" smtClean="0">
                <a:latin typeface="+mn-lt"/>
              </a:rPr>
              <a:t>Statens stöd ska bl.a. prioritera arbetet med krigsorganisation och krigsplacering: Vägledning och planeringsförutsättningar ska vara klara från andra halvan av 2019.</a:t>
            </a:r>
          </a:p>
          <a:p>
            <a:pPr marL="0" indent="0">
              <a:buFont typeface="Arial" panose="020B0604020202020204" pitchFamily="34" charset="0"/>
              <a:buNone/>
            </a:pPr>
            <a:endParaRPr lang="sv-SE" baseline="0" dirty="0" smtClean="0">
              <a:latin typeface="+mn-lt"/>
            </a:endParaRPr>
          </a:p>
          <a:p>
            <a:pPr marL="0" indent="0">
              <a:buFont typeface="Arial" panose="020B0604020202020204" pitchFamily="34" charset="0"/>
              <a:buNone/>
            </a:pPr>
            <a:r>
              <a:rPr lang="sv-SE" baseline="0" dirty="0" smtClean="0">
                <a:latin typeface="+mn-lt"/>
              </a:rPr>
              <a:t>MSB ska göra en sammanställning och ta fram utbildning avseende det regelverk som gäller för landstingen inför och vid höjd beredskap.</a:t>
            </a:r>
          </a:p>
        </p:txBody>
      </p:sp>
      <p:sp>
        <p:nvSpPr>
          <p:cNvPr id="4" name="Platshållare för bildnummer 3"/>
          <p:cNvSpPr>
            <a:spLocks noGrp="1"/>
          </p:cNvSpPr>
          <p:nvPr>
            <p:ph type="sldNum" sz="quarter" idx="10"/>
          </p:nvPr>
        </p:nvSpPr>
        <p:spPr/>
        <p:txBody>
          <a:bodyPr/>
          <a:lstStyle/>
          <a:p>
            <a:fld id="{1C108504-C25C-408B-8DAD-9A2CE2E04DB3}" type="slidenum">
              <a:rPr lang="sv-SE" smtClean="0"/>
              <a:t>1</a:t>
            </a:fld>
            <a:endParaRPr lang="sv-SE"/>
          </a:p>
        </p:txBody>
      </p:sp>
    </p:spTree>
    <p:extLst>
      <p:ext uri="{BB962C8B-B14F-4D97-AF65-F5344CB8AC3E}">
        <p14:creationId xmlns:p14="http://schemas.microsoft.com/office/powerpoint/2010/main" val="3500433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Organisation och styrning</a:t>
            </a:r>
          </a:p>
          <a:p>
            <a:r>
              <a:rPr lang="sv-SE" sz="1200" kern="1200" dirty="0" smtClean="0">
                <a:solidFill>
                  <a:schemeClr val="tx1"/>
                </a:solidFill>
                <a:effectLst/>
                <a:latin typeface="+mn-lt"/>
                <a:ea typeface="+mn-ea"/>
                <a:cs typeface="+mn-cs"/>
              </a:rPr>
              <a:t>Det är naturligtvis</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mycket viktigt att kommunernas och regionernas beslutandeprocesser fungerar även under krig och krigsfara. – inte</a:t>
            </a:r>
            <a:r>
              <a:rPr lang="sv-SE" sz="1200" kern="1200" baseline="0" dirty="0" smtClean="0">
                <a:solidFill>
                  <a:schemeClr val="tx1"/>
                </a:solidFill>
                <a:effectLst/>
                <a:latin typeface="+mn-lt"/>
                <a:ea typeface="+mn-ea"/>
                <a:cs typeface="+mn-cs"/>
              </a:rPr>
              <a:t> minst eftersom kommun- el. regionstyrelsen ska leda all tillkommande verksamhet med civilt försvar.</a:t>
            </a:r>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I kommunallagen (2017:725), nedan KL, finns i nästan inga särskilda regler om kommunerna och regionernas organisation och verksamhet under krig eller krigsfara. KL</a:t>
            </a:r>
            <a:r>
              <a:rPr lang="sv-SE" sz="1200" kern="1200" baseline="0" dirty="0" smtClean="0">
                <a:solidFill>
                  <a:schemeClr val="tx1"/>
                </a:solidFill>
                <a:effectLst/>
                <a:latin typeface="+mn-lt"/>
                <a:ea typeface="+mn-ea"/>
                <a:cs typeface="+mn-cs"/>
              </a:rPr>
              <a:t> gäller dock i grunden även under höjd beredskap. Kompletterande b</a:t>
            </a:r>
            <a:r>
              <a:rPr lang="sv-SE" sz="1200" kern="1200" dirty="0" smtClean="0">
                <a:solidFill>
                  <a:schemeClr val="tx1"/>
                </a:solidFill>
                <a:effectLst/>
                <a:latin typeface="+mn-lt"/>
                <a:ea typeface="+mn-ea"/>
                <a:cs typeface="+mn-cs"/>
              </a:rPr>
              <a:t>estämmelser om kommunernas och regionernas  organisation under dessa förhållanden finns istället i </a:t>
            </a:r>
            <a:r>
              <a:rPr lang="sv-SE" sz="1200" i="1" kern="1200" dirty="0" smtClean="0">
                <a:solidFill>
                  <a:schemeClr val="tx1"/>
                </a:solidFill>
                <a:effectLst/>
                <a:latin typeface="+mn-lt"/>
                <a:ea typeface="+mn-ea"/>
                <a:cs typeface="+mn-cs"/>
              </a:rPr>
              <a:t>lagen (1988:97) om förfarandet hos kommunerna, förvaltningsmyndigheterna och domstolarna under krig eller krigsfara m.m.</a:t>
            </a:r>
            <a:r>
              <a:rPr lang="sv-SE" sz="1200" i="1" kern="1200" baseline="0" dirty="0" smtClean="0">
                <a:solidFill>
                  <a:schemeClr val="tx1"/>
                </a:solidFill>
                <a:effectLst/>
                <a:latin typeface="+mn-lt"/>
                <a:ea typeface="+mn-ea"/>
                <a:cs typeface="+mn-cs"/>
              </a:rPr>
              <a:t> - förkortat kallad </a:t>
            </a:r>
            <a:r>
              <a:rPr lang="sv-SE" sz="1200" b="1" i="1" kern="1200" dirty="0" smtClean="0">
                <a:solidFill>
                  <a:schemeClr val="tx1"/>
                </a:solidFill>
                <a:effectLst/>
                <a:latin typeface="+mn-lt"/>
                <a:ea typeface="+mn-ea"/>
                <a:cs typeface="+mn-cs"/>
              </a:rPr>
              <a:t>förfarandelagen</a:t>
            </a:r>
            <a:r>
              <a:rPr lang="sv-SE" sz="1200" kern="1200" dirty="0" smtClean="0">
                <a:solidFill>
                  <a:schemeClr val="tx1"/>
                </a:solidFill>
                <a:effectLst/>
                <a:latin typeface="+mn-lt"/>
                <a:ea typeface="+mn-ea"/>
                <a:cs typeface="+mn-cs"/>
              </a:rPr>
              <a:t>. I 5 – 10 §§ förfarandelagen finns bestämmelser som specifikt rör kommuner och regioner.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Bestämmelserna i förfarandelagen blir direkt tillämpliga om Sverige är i krig. Vid krigsfara, eller om det råder utomordentliga förhållanden som är föranledda av krig eller av krigsfara, får regeringen föreskriva att lagen helt eller delvis ska tillämpas. </a:t>
            </a:r>
            <a:r>
              <a:rPr lang="sv-SE" sz="1200" i="1" kern="1200" dirty="0" smtClean="0">
                <a:solidFill>
                  <a:schemeClr val="tx1"/>
                </a:solidFill>
                <a:effectLst/>
                <a:latin typeface="+mn-lt"/>
                <a:ea typeface="+mn-ea"/>
                <a:cs typeface="+mn-cs"/>
              </a:rPr>
              <a:t>– </a:t>
            </a:r>
            <a:r>
              <a:rPr lang="sv-SE" sz="1200" i="0" kern="1200" dirty="0" smtClean="0">
                <a:solidFill>
                  <a:schemeClr val="tx1"/>
                </a:solidFill>
                <a:effectLst/>
                <a:latin typeface="+mn-lt"/>
                <a:ea typeface="+mn-ea"/>
                <a:cs typeface="+mn-cs"/>
              </a:rPr>
              <a:t>Märk att rekvisiten är desamma som för höjd beredskap men att regeringen kan besluta om användningen av förfarandelagen även</a:t>
            </a:r>
            <a:r>
              <a:rPr lang="sv-SE" sz="1200" i="0" kern="1200" baseline="0" dirty="0" smtClean="0">
                <a:solidFill>
                  <a:schemeClr val="tx1"/>
                </a:solidFill>
                <a:effectLst/>
                <a:latin typeface="+mn-lt"/>
                <a:ea typeface="+mn-ea"/>
                <a:cs typeface="+mn-cs"/>
              </a:rPr>
              <a:t> då beslut om höjd beredskap inte fattats.</a:t>
            </a:r>
            <a:endParaRPr lang="sv-SE" sz="1200" i="0" kern="1200" dirty="0" smtClean="0">
              <a:solidFill>
                <a:schemeClr val="tx1"/>
              </a:solidFill>
              <a:effectLst/>
              <a:latin typeface="+mn-lt"/>
              <a:ea typeface="+mn-ea"/>
              <a:cs typeface="+mn-cs"/>
            </a:endParaRPr>
          </a:p>
          <a:p>
            <a:endParaRPr lang="sv-SE" dirty="0" smtClean="0"/>
          </a:p>
          <a:p>
            <a:r>
              <a:rPr lang="sv-SE" dirty="0" smtClean="0"/>
              <a:t>Under den tid bestämmelserna i förfarandelagen ska tillämpas får dessa företräde framför andra avvikande bestämmelser i lag eller författning.  Det innebär bl.a. att kommunallagen i vissa delar åsidosättas vid krig eller krigsfara. Utgångspunkten är dock att den fredstida beslutandeprocessen i kommuner och regioner så långt som möjligt ska bibehållas.  </a:t>
            </a:r>
          </a:p>
          <a:p>
            <a:endParaRPr lang="sv-SE" dirty="0" smtClean="0"/>
          </a:p>
          <a:p>
            <a:r>
              <a:rPr lang="sv-SE" dirty="0" smtClean="0"/>
              <a:t>Det finns särskilda regler i förfarandelagen som ska tillgodose behovet av snabba beslut i kritiska situationer. I de lägen där beslut av fullmäktige inte kan avvaktas får kommunstyrelsen, med vissa undantag, besluta i fullmäktiges ställe.  Ordföranden i styrelsen eller en nämnd kan ensam fatta beslut i brådskande ärenden av synnerlig vikt.  I lagen finns också bestämmelser om att färre antal ledamöter krävs för att fullmäktige och styrelsen ska vara beslutsföra än vad som i fredstid gäller enligt kommunallagen.</a:t>
            </a:r>
          </a:p>
          <a:p>
            <a:endParaRPr lang="sv-SE" dirty="0" smtClean="0"/>
          </a:p>
          <a:p>
            <a:r>
              <a:rPr lang="sv-SE" u="sng" dirty="0" smtClean="0"/>
              <a:t>Exempel:</a:t>
            </a:r>
            <a:r>
              <a:rPr lang="sv-SE" u="sng" baseline="0" dirty="0" smtClean="0"/>
              <a:t> </a:t>
            </a:r>
            <a:r>
              <a:rPr lang="sv-SE" u="sng" dirty="0" smtClean="0"/>
              <a:t>Beslut i fullmäktige genom enkel majoritet: minsta kommunerna ska normalt ha minst 21 ledamöter, dvs enligt förfarandelägen minst 7, vilket ger minsta</a:t>
            </a:r>
            <a:r>
              <a:rPr lang="sv-SE" u="sng" baseline="0" dirty="0" smtClean="0"/>
              <a:t> enkla majoritet på 4 ledamöter.</a:t>
            </a:r>
          </a:p>
          <a:p>
            <a:endParaRPr lang="sv-SE" u="sng" baseline="0" dirty="0" smtClean="0"/>
          </a:p>
        </p:txBody>
      </p:sp>
      <p:sp>
        <p:nvSpPr>
          <p:cNvPr id="4" name="Platshållare för bildnummer 3"/>
          <p:cNvSpPr>
            <a:spLocks noGrp="1"/>
          </p:cNvSpPr>
          <p:nvPr>
            <p:ph type="sldNum" sz="quarter" idx="10"/>
          </p:nvPr>
        </p:nvSpPr>
        <p:spPr/>
        <p:txBody>
          <a:bodyPr/>
          <a:lstStyle/>
          <a:p>
            <a:fld id="{1C108504-C25C-408B-8DAD-9A2CE2E04DB3}" type="slidenum">
              <a:rPr lang="sv-SE" smtClean="0"/>
              <a:t>10</a:t>
            </a:fld>
            <a:endParaRPr lang="sv-SE"/>
          </a:p>
        </p:txBody>
      </p:sp>
    </p:spTree>
    <p:extLst>
      <p:ext uri="{BB962C8B-B14F-4D97-AF65-F5344CB8AC3E}">
        <p14:creationId xmlns:p14="http://schemas.microsoft.com/office/powerpoint/2010/main" val="2212157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u="none" strike="noStrike" kern="1200" dirty="0" smtClean="0">
                <a:solidFill>
                  <a:schemeClr val="tx1"/>
                </a:solidFill>
                <a:effectLst/>
                <a:latin typeface="+mn-lt"/>
                <a:ea typeface="+mn-ea"/>
                <a:cs typeface="+mn-cs"/>
              </a:rPr>
              <a:t>Förfarandelagens betydelse</a:t>
            </a:r>
            <a:r>
              <a:rPr lang="sv-SE" sz="1200" b="1" i="0" u="none" strike="noStrike" kern="1200" baseline="0" dirty="0" smtClean="0">
                <a:solidFill>
                  <a:schemeClr val="tx1"/>
                </a:solidFill>
                <a:effectLst/>
                <a:latin typeface="+mn-lt"/>
                <a:ea typeface="+mn-ea"/>
                <a:cs typeface="+mn-cs"/>
              </a:rPr>
              <a:t> för förvaltningen</a:t>
            </a:r>
            <a:endParaRPr lang="sv-SE" sz="1200" b="1" i="0" u="none" strike="noStrike" kern="1200" dirty="0" smtClean="0">
              <a:solidFill>
                <a:schemeClr val="tx1"/>
              </a:solidFill>
              <a:effectLst/>
              <a:latin typeface="+mn-lt"/>
              <a:ea typeface="+mn-ea"/>
              <a:cs typeface="+mn-cs"/>
            </a:endParaRPr>
          </a:p>
          <a:p>
            <a:r>
              <a:rPr lang="sv-SE" sz="1200" b="0" i="0" u="none" strike="noStrike" kern="1200" dirty="0" smtClean="0">
                <a:solidFill>
                  <a:schemeClr val="tx1"/>
                </a:solidFill>
                <a:effectLst/>
                <a:latin typeface="+mn-lt"/>
                <a:ea typeface="+mn-ea"/>
                <a:cs typeface="+mn-cs"/>
              </a:rPr>
              <a:t>Förfarandelagen</a:t>
            </a:r>
            <a:r>
              <a:rPr lang="sv-SE" sz="1200" b="0" i="0" u="none" strike="noStrike" kern="1200" baseline="0" dirty="0" smtClean="0">
                <a:solidFill>
                  <a:schemeClr val="tx1"/>
                </a:solidFill>
                <a:effectLst/>
                <a:latin typeface="+mn-lt"/>
                <a:ea typeface="+mn-ea"/>
                <a:cs typeface="+mn-cs"/>
              </a:rPr>
              <a:t> innehåller också regler som ska effektivisera och underlätta förvaltningens arbete. </a:t>
            </a:r>
            <a:r>
              <a:rPr lang="sv-SE" sz="1200" kern="1200" dirty="0" smtClean="0">
                <a:solidFill>
                  <a:schemeClr val="tx1"/>
                </a:solidFill>
                <a:effectLst/>
                <a:latin typeface="+mn-lt"/>
                <a:ea typeface="+mn-ea"/>
                <a:cs typeface="+mn-cs"/>
              </a:rPr>
              <a:t>För att kommuner och regioner i händelse av krig eller krigsfara ska kunna prioritera det som är viktigast följer av 29 § förfarandelagen att</a:t>
            </a:r>
          </a:p>
          <a:p>
            <a:endParaRPr lang="sv-SE"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ärenden ska handläggas i den turordning som krävs av hänsyn till allmänna intressen och att</a:t>
            </a:r>
          </a:p>
          <a:p>
            <a:pPr marL="171450" indent="-171450">
              <a:buFont typeface="Arial" panose="020B0604020202020204" pitchFamily="34" charset="0"/>
              <a:buChar char="•"/>
            </a:pPr>
            <a:endParaRPr lang="sv-SE"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ärenden som är av betydelse för totalförsvaret ska ges särskilt företräde.</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För att handläggningen ska kunna ske så snabbt som möjligt får ärenden i vissa fall utredas på annat lämpligt sätt istället för vad som är föreskrivet. </a:t>
            </a:r>
            <a:r>
              <a:rPr lang="sv-SE" sz="1200" u="none" kern="1200" dirty="0" smtClean="0">
                <a:solidFill>
                  <a:schemeClr val="tx1"/>
                </a:solidFill>
                <a:effectLst/>
                <a:latin typeface="+mn-lt"/>
                <a:ea typeface="+mn-ea"/>
                <a:cs typeface="+mn-cs"/>
              </a:rPr>
              <a:t>Förfarandelagen innehåller också möjligheter att</a:t>
            </a:r>
            <a:r>
              <a:rPr lang="sv-SE" sz="1200" u="none" kern="1200" baseline="0" dirty="0" smtClean="0">
                <a:solidFill>
                  <a:schemeClr val="tx1"/>
                </a:solidFill>
                <a:effectLst/>
                <a:latin typeface="+mn-lt"/>
                <a:ea typeface="+mn-ea"/>
                <a:cs typeface="+mn-cs"/>
              </a:rPr>
              <a:t> föreskriva eller besluta om att vissa arbetsuppgifter inte ska utföras eller att de ska flyttas till annan offentlig aktör.</a:t>
            </a:r>
            <a:endParaRPr lang="sv-SE" u="none" dirty="0" smtClean="0"/>
          </a:p>
          <a:p>
            <a:endParaRPr lang="sv-SE" sz="1200" b="0" i="0" u="none" strike="noStrike" kern="1200" dirty="0" smtClean="0">
              <a:solidFill>
                <a:schemeClr val="tx1"/>
              </a:solidFill>
              <a:effectLst/>
              <a:latin typeface="+mn-lt"/>
              <a:ea typeface="+mn-ea"/>
              <a:cs typeface="+mn-cs"/>
            </a:endParaRPr>
          </a:p>
          <a:p>
            <a:endParaRPr lang="sv-SE" sz="1200" b="0" i="0" u="none" strike="noStrike"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108504-C25C-408B-8DAD-9A2CE2E04DB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4573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Arbetsrätten</a:t>
            </a:r>
            <a:r>
              <a:rPr lang="sv-SE" baseline="0" dirty="0" smtClean="0"/>
              <a:t> </a:t>
            </a:r>
          </a:p>
          <a:p>
            <a:r>
              <a:rPr lang="sv-SE" sz="1200" kern="1200" dirty="0" smtClean="0">
                <a:solidFill>
                  <a:schemeClr val="tx1"/>
                </a:solidFill>
                <a:effectLst/>
                <a:latin typeface="+mn-lt"/>
                <a:ea typeface="+mn-ea"/>
                <a:cs typeface="+mn-cs"/>
              </a:rPr>
              <a:t>Som </a:t>
            </a:r>
            <a:r>
              <a:rPr lang="sv-SE" sz="1200" i="1" kern="1200" dirty="0" smtClean="0">
                <a:solidFill>
                  <a:schemeClr val="tx1"/>
                </a:solidFill>
                <a:effectLst/>
                <a:latin typeface="+mn-lt"/>
                <a:ea typeface="+mn-ea"/>
                <a:cs typeface="+mn-cs"/>
              </a:rPr>
              <a:t>utgångspunkt </a:t>
            </a:r>
            <a:r>
              <a:rPr lang="sv-SE" sz="1200" kern="1200" dirty="0" smtClean="0">
                <a:solidFill>
                  <a:schemeClr val="tx1"/>
                </a:solidFill>
                <a:effectLst/>
                <a:latin typeface="+mn-lt"/>
                <a:ea typeface="+mn-ea"/>
                <a:cs typeface="+mn-cs"/>
              </a:rPr>
              <a:t>gäller den arbetsrättsliga regleringen som vanligt vid höjd beredskap. Vid </a:t>
            </a:r>
            <a:r>
              <a:rPr lang="sv-SE" sz="1200" i="1" kern="1200" dirty="0" smtClean="0">
                <a:solidFill>
                  <a:schemeClr val="tx1"/>
                </a:solidFill>
                <a:effectLst/>
                <a:latin typeface="+mn-lt"/>
                <a:ea typeface="+mn-ea"/>
                <a:cs typeface="+mn-cs"/>
              </a:rPr>
              <a:t>högsta beredskap</a:t>
            </a:r>
            <a:r>
              <a:rPr lang="sv-SE" sz="1200" kern="1200" dirty="0" smtClean="0">
                <a:solidFill>
                  <a:schemeClr val="tx1"/>
                </a:solidFill>
                <a:effectLst/>
                <a:latin typeface="+mn-lt"/>
                <a:ea typeface="+mn-ea"/>
                <a:cs typeface="+mn-cs"/>
              </a:rPr>
              <a:t>, dvs. om Sverige är i krig, ska dock den arbetsrättsliga beredskapslagen (1987:1262) tillämpas. Den arbetsrättsliga </a:t>
            </a:r>
            <a:r>
              <a:rPr lang="sv-SE" sz="1200" kern="1200" dirty="0" err="1" smtClean="0">
                <a:solidFill>
                  <a:schemeClr val="tx1"/>
                </a:solidFill>
                <a:effectLst/>
                <a:latin typeface="+mn-lt"/>
                <a:ea typeface="+mn-ea"/>
                <a:cs typeface="+mn-cs"/>
              </a:rPr>
              <a:t>beredskapslagens</a:t>
            </a:r>
            <a:r>
              <a:rPr lang="sv-SE" sz="1200" kern="1200" dirty="0" smtClean="0">
                <a:solidFill>
                  <a:schemeClr val="tx1"/>
                </a:solidFill>
                <a:effectLst/>
                <a:latin typeface="+mn-lt"/>
                <a:ea typeface="+mn-ea"/>
                <a:cs typeface="+mn-cs"/>
              </a:rPr>
              <a:t> bestämmelser gäller även vid skärpt beredskap om regeringen föreskriver om det. Lagen blir vidare direkt tillämplig i sin helhet vid </a:t>
            </a:r>
            <a:r>
              <a:rPr lang="sv-SE" sz="1200" kern="1200" dirty="0" err="1" smtClean="0">
                <a:solidFill>
                  <a:schemeClr val="tx1"/>
                </a:solidFill>
                <a:effectLst/>
                <a:latin typeface="+mn-lt"/>
                <a:ea typeface="+mn-ea"/>
                <a:cs typeface="+mn-cs"/>
              </a:rPr>
              <a:t>sk</a:t>
            </a:r>
            <a:r>
              <a:rPr lang="sv-SE" sz="1200" kern="1200" dirty="0" smtClean="0">
                <a:solidFill>
                  <a:schemeClr val="tx1"/>
                </a:solidFill>
                <a:effectLst/>
                <a:latin typeface="+mn-lt"/>
                <a:ea typeface="+mn-ea"/>
                <a:cs typeface="+mn-cs"/>
              </a:rPr>
              <a:t> beredskapslarm.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Den arbetsrättsliga beredskapslagen innehåller bestämmelser om arbetsrätten vid höjd beredskap och vilka bestämmelser i ordinarie arbetsrättslig reglering som inte ska tillämpas då. Den a</a:t>
            </a:r>
            <a:r>
              <a:rPr lang="sv-SE" baseline="0" dirty="0" smtClean="0"/>
              <a:t>rbetsrättsliga beredskapslagen innehåller vissa särbestämmelser för höjd beredskap som arbetsgivare och arbetstagarorganisationer naturligtvis behöver kunna tillämpa korrekt men den innehåller också vissa förutsättning som påverkar personalplaneringen. Mest framträdande är att arbetstiden och arbetsveckan förlängs vilket frigör betydligt mer resurser.</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Utöver den arbetsrättsliga beredskapslagen finns det ett centralt kollektivavtal för krigs- och beredskapstillstånd gällande kommun- och regionanställda. Kollektivavtalet innehåller bl.a. bestämmelser om arbetstid, semester, lön och förhandlingsordningar i rättstvister.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Av arbetsrättslig</a:t>
            </a:r>
            <a:r>
              <a:rPr lang="sv-SE" sz="1200" kern="1200" baseline="0" dirty="0" smtClean="0">
                <a:solidFill>
                  <a:schemeClr val="tx1"/>
                </a:solidFill>
                <a:effectLst/>
                <a:latin typeface="+mn-lt"/>
                <a:ea typeface="+mn-ea"/>
                <a:cs typeface="+mn-cs"/>
              </a:rPr>
              <a:t> betydelse är också </a:t>
            </a:r>
            <a:r>
              <a:rPr lang="sv-SE" sz="1200" kern="1200" dirty="0" smtClean="0">
                <a:solidFill>
                  <a:schemeClr val="tx1"/>
                </a:solidFill>
                <a:effectLst/>
                <a:latin typeface="+mn-lt"/>
                <a:ea typeface="+mn-ea"/>
                <a:cs typeface="+mn-cs"/>
              </a:rPr>
              <a:t>3 § förfarandeförordningen där kommunala beslutande församlingar och kommunala förvaltningsmyndigheter ges bemyndigande att i särskilda fall besluta att kommunala tjänstemän ska tjänstgöra i andra tjänster eller uppdrag hos kommunen.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Vid krigsförhållanden kan regeringen dessutom besluta om ytterligare</a:t>
            </a:r>
            <a:r>
              <a:rPr lang="sv-SE" sz="1200" kern="1200" baseline="0" dirty="0" smtClean="0">
                <a:solidFill>
                  <a:schemeClr val="tx1"/>
                </a:solidFill>
                <a:effectLst/>
                <a:latin typeface="+mn-lt"/>
                <a:ea typeface="+mn-ea"/>
                <a:cs typeface="+mn-cs"/>
              </a:rPr>
              <a:t> förändringar om t.ex. </a:t>
            </a:r>
            <a:r>
              <a:rPr lang="sv-SE" sz="1200" kern="1200" dirty="0" smtClean="0">
                <a:solidFill>
                  <a:schemeClr val="tx1"/>
                </a:solidFill>
                <a:effectLst/>
                <a:latin typeface="+mn-lt"/>
                <a:ea typeface="+mn-ea"/>
                <a:cs typeface="+mn-cs"/>
              </a:rPr>
              <a:t>arbetstid.</a:t>
            </a:r>
          </a:p>
          <a:p>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12</a:t>
            </a:fld>
            <a:endParaRPr lang="sv-SE"/>
          </a:p>
        </p:txBody>
      </p:sp>
    </p:spTree>
    <p:extLst>
      <p:ext uri="{BB962C8B-B14F-4D97-AF65-F5344CB8AC3E}">
        <p14:creationId xmlns:p14="http://schemas.microsoft.com/office/powerpoint/2010/main" val="1554245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Befolkningsskydd</a:t>
            </a:r>
          </a:p>
          <a:p>
            <a:r>
              <a:rPr lang="sv-SE" sz="1200" kern="1200" dirty="0" smtClean="0">
                <a:solidFill>
                  <a:schemeClr val="tx1"/>
                </a:solidFill>
                <a:effectLst/>
                <a:latin typeface="+mn-lt"/>
                <a:ea typeface="+mn-ea"/>
                <a:cs typeface="+mn-cs"/>
              </a:rPr>
              <a:t>Befolkningsskydd är ett samlingsnamn för åtgärder för att skydda befolkningen och civil egendom mot krigets verkningar, bl.a. utrymning, inkvartering, tillhandhållande av skyddsrum</a:t>
            </a:r>
            <a:r>
              <a:rPr lang="sv-SE" sz="1200" kern="1200" baseline="0" dirty="0" smtClean="0">
                <a:solidFill>
                  <a:schemeClr val="tx1"/>
                </a:solidFill>
                <a:effectLst/>
                <a:latin typeface="+mn-lt"/>
                <a:ea typeface="+mn-ea"/>
                <a:cs typeface="+mn-cs"/>
              </a:rPr>
              <a:t> och räddningstjänst till följd av bombanfall m.m. </a:t>
            </a:r>
            <a:r>
              <a:rPr lang="sv-SE" sz="1200" kern="1200" dirty="0" smtClean="0">
                <a:solidFill>
                  <a:schemeClr val="tx1"/>
                </a:solidFill>
                <a:effectLst/>
                <a:latin typeface="+mn-lt"/>
                <a:ea typeface="+mn-ea"/>
                <a:cs typeface="+mn-cs"/>
              </a:rPr>
              <a:t>Bestämmelser om befolkningsskydd finns i ett antal olika lagar.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I det</a:t>
            </a:r>
            <a:r>
              <a:rPr lang="sv-SE" sz="1200" kern="1200" baseline="0" dirty="0" smtClean="0">
                <a:solidFill>
                  <a:schemeClr val="tx1"/>
                </a:solidFill>
                <a:effectLst/>
                <a:latin typeface="+mn-lt"/>
                <a:ea typeface="+mn-ea"/>
                <a:cs typeface="+mn-cs"/>
              </a:rPr>
              <a:t> gamla totalförsvaret förberedde vi oss för omfattande flygbombningar och även användning av kärnvapen. I princip hela landet antogs kunna drabbas. Omfattningen av befolkningsskyddet var därför mycket stor. I ett framtida </a:t>
            </a:r>
            <a:r>
              <a:rPr lang="sv-SE" sz="1200" kern="1200" baseline="0" dirty="0" err="1" smtClean="0">
                <a:solidFill>
                  <a:schemeClr val="tx1"/>
                </a:solidFill>
                <a:effectLst/>
                <a:latin typeface="+mn-lt"/>
                <a:ea typeface="+mn-ea"/>
                <a:cs typeface="+mn-cs"/>
              </a:rPr>
              <a:t>krigsscenarie</a:t>
            </a:r>
            <a:r>
              <a:rPr lang="sv-SE" sz="1200" kern="1200" baseline="0" dirty="0" smtClean="0">
                <a:solidFill>
                  <a:schemeClr val="tx1"/>
                </a:solidFill>
                <a:effectLst/>
                <a:latin typeface="+mn-lt"/>
                <a:ea typeface="+mn-ea"/>
                <a:cs typeface="+mn-cs"/>
              </a:rPr>
              <a:t> tror vi mer på riktade insatser som ska slå mot det militära försvaret samt mot samhällets funktionalitet, men vi kan naturligtvis inte säkert veta.</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Det är länsstyrelserna som beslutar om </a:t>
            </a:r>
            <a:r>
              <a:rPr lang="sv-SE" sz="1200" b="1" kern="1200" dirty="0" smtClean="0">
                <a:solidFill>
                  <a:schemeClr val="tx1"/>
                </a:solidFill>
                <a:effectLst/>
                <a:latin typeface="+mn-lt"/>
                <a:ea typeface="+mn-ea"/>
                <a:cs typeface="+mn-cs"/>
              </a:rPr>
              <a:t>utrymning</a:t>
            </a:r>
            <a:r>
              <a:rPr lang="sv-SE" sz="1200" kern="1200" dirty="0" smtClean="0">
                <a:solidFill>
                  <a:schemeClr val="tx1"/>
                </a:solidFill>
                <a:effectLst/>
                <a:latin typeface="+mn-lt"/>
                <a:ea typeface="+mn-ea"/>
                <a:cs typeface="+mn-cs"/>
              </a:rPr>
              <a:t> av områden inom det egna länet samt om formerna för utrymningen. Kommuner och regioner har i sin tur en skyldighet att ta hand om de som omfattas av ett utrymningsbeslut. Det framgår av sektorsspecifika lagar, bl.a. socialtjänstlagen (2001:453) och hälso- och sjukvårdslagen (2017:30). (detta ansvar torde vara likartat för dem som spontanutrymt?) I lagen om utrymning och inkvartering finns det vidare särskilda bestämmelser om kommuner och regioners roller vid utrymning. Kommuner och regioner som befolkningen lämnar på grund av utrymning ska i skälig omfattning bistå de kommuner och regioner som får ta emot utrymd befolkning. Se 3 § förordning om (2006:639) om utrymning och inkvartering,</a:t>
            </a:r>
            <a:r>
              <a:rPr lang="sv-SE" sz="1200" kern="1200" baseline="0" dirty="0" smtClean="0">
                <a:solidFill>
                  <a:schemeClr val="tx1"/>
                </a:solidFill>
                <a:effectLst/>
                <a:latin typeface="+mn-lt"/>
                <a:ea typeface="+mn-ea"/>
                <a:cs typeface="+mn-cs"/>
              </a:rPr>
              <a:t> samt </a:t>
            </a:r>
            <a:r>
              <a:rPr lang="sv-SE" sz="1200" kern="1200" dirty="0" smtClean="0">
                <a:solidFill>
                  <a:schemeClr val="tx1"/>
                </a:solidFill>
                <a:effectLst/>
                <a:latin typeface="+mn-lt"/>
                <a:ea typeface="+mn-ea"/>
                <a:cs typeface="+mn-cs"/>
              </a:rPr>
              <a:t> 2 kap. 5 § lag (2006:546) om utrymning och inkvartering m.m.</a:t>
            </a:r>
          </a:p>
          <a:p>
            <a:endParaRPr lang="sv-SE" dirty="0" smtClean="0"/>
          </a:p>
          <a:p>
            <a:r>
              <a:rPr lang="sv-SE" sz="1200" kern="1200" dirty="0" smtClean="0">
                <a:solidFill>
                  <a:schemeClr val="tx1"/>
                </a:solidFill>
                <a:effectLst/>
                <a:latin typeface="+mn-lt"/>
                <a:ea typeface="+mn-ea"/>
                <a:cs typeface="+mn-cs"/>
              </a:rPr>
              <a:t>MSB är den myndighet som beslutar om behovet av </a:t>
            </a:r>
            <a:r>
              <a:rPr lang="sv-SE" sz="1200" b="1" kern="1200" dirty="0" smtClean="0">
                <a:solidFill>
                  <a:schemeClr val="tx1"/>
                </a:solidFill>
                <a:effectLst/>
                <a:latin typeface="+mn-lt"/>
                <a:ea typeface="+mn-ea"/>
                <a:cs typeface="+mn-cs"/>
              </a:rPr>
              <a:t>skyddsrum</a:t>
            </a:r>
            <a:r>
              <a:rPr lang="sv-SE" sz="1200" kern="1200" dirty="0" smtClean="0">
                <a:solidFill>
                  <a:schemeClr val="tx1"/>
                </a:solidFill>
                <a:effectLst/>
                <a:latin typeface="+mn-lt"/>
                <a:ea typeface="+mn-ea"/>
                <a:cs typeface="+mn-cs"/>
              </a:rPr>
              <a:t> och inom vilka områden inom landets kommuner som skyddsrum ska vara belägna. Men</a:t>
            </a:r>
            <a:r>
              <a:rPr lang="sv-SE" sz="1200" kern="1200" baseline="0" dirty="0" smtClean="0">
                <a:solidFill>
                  <a:schemeClr val="tx1"/>
                </a:solidFill>
                <a:effectLst/>
                <a:latin typeface="+mn-lt"/>
                <a:ea typeface="+mn-ea"/>
                <a:cs typeface="+mn-cs"/>
              </a:rPr>
              <a:t> s</a:t>
            </a:r>
            <a:r>
              <a:rPr lang="sv-SE" sz="1200" kern="1200" dirty="0" smtClean="0">
                <a:solidFill>
                  <a:schemeClr val="tx1"/>
                </a:solidFill>
                <a:effectLst/>
                <a:latin typeface="+mn-lt"/>
                <a:ea typeface="+mn-ea"/>
                <a:cs typeface="+mn-cs"/>
              </a:rPr>
              <a:t>edan flera</a:t>
            </a:r>
            <a:r>
              <a:rPr lang="sv-SE" sz="1200" kern="1200" baseline="0" dirty="0" smtClean="0">
                <a:solidFill>
                  <a:schemeClr val="tx1"/>
                </a:solidFill>
                <a:effectLst/>
                <a:latin typeface="+mn-lt"/>
                <a:ea typeface="+mn-ea"/>
                <a:cs typeface="+mn-cs"/>
              </a:rPr>
              <a:t> år sker ingen nyproduktion av skyddsrum utan arbetet är fokuserat på att bibehålla befintligt skyddsrumsbestånd. Genom lagen om skyddsrum har k</a:t>
            </a:r>
            <a:r>
              <a:rPr lang="sv-SE" sz="1200" kern="1200" dirty="0" smtClean="0">
                <a:solidFill>
                  <a:schemeClr val="tx1"/>
                </a:solidFill>
                <a:effectLst/>
                <a:latin typeface="+mn-lt"/>
                <a:ea typeface="+mn-ea"/>
                <a:cs typeface="+mn-cs"/>
              </a:rPr>
              <a:t>ommunerna till uppgift att bistå MSB i arbetet</a:t>
            </a:r>
            <a:r>
              <a:rPr lang="sv-SE" sz="1200" kern="1200" baseline="0" dirty="0" smtClean="0">
                <a:solidFill>
                  <a:schemeClr val="tx1"/>
                </a:solidFill>
                <a:effectLst/>
                <a:latin typeface="+mn-lt"/>
                <a:ea typeface="+mn-ea"/>
                <a:cs typeface="+mn-cs"/>
              </a:rPr>
              <a:t> med planering</a:t>
            </a:r>
            <a:r>
              <a:rPr lang="sv-SE" sz="1200" kern="1200" dirty="0" smtClean="0">
                <a:solidFill>
                  <a:schemeClr val="tx1"/>
                </a:solidFill>
                <a:effectLst/>
                <a:latin typeface="+mn-lt"/>
                <a:ea typeface="+mn-ea"/>
                <a:cs typeface="+mn-cs"/>
              </a:rPr>
              <a:t> genom att lämna upplysningar om planer för byggverksamhet i kommunen och om andra förhållanden av betydelse för myndighetens beslut i frågor om byggande av skyddsrum. Dock har MSB</a:t>
            </a:r>
            <a:r>
              <a:rPr lang="sv-SE" sz="1200" kern="1200" baseline="0" dirty="0" smtClean="0">
                <a:solidFill>
                  <a:schemeClr val="tx1"/>
                </a:solidFill>
                <a:effectLst/>
                <a:latin typeface="+mn-lt"/>
                <a:ea typeface="+mn-ea"/>
                <a:cs typeface="+mn-cs"/>
              </a:rPr>
              <a:t> i nuläget avstått från att begära sådan rapportering eftersom det inte sker någon nyproduktion. </a:t>
            </a:r>
            <a:r>
              <a:rPr lang="sv-SE" sz="1200" kern="1200" dirty="0" smtClean="0">
                <a:solidFill>
                  <a:schemeClr val="tx1"/>
                </a:solidFill>
                <a:effectLst/>
                <a:latin typeface="+mn-lt"/>
                <a:ea typeface="+mn-ea"/>
                <a:cs typeface="+mn-cs"/>
              </a:rPr>
              <a:t>Viktig att uppmärksamma är också den idag oreglerade frågan hur skyddsrummen</a:t>
            </a:r>
            <a:r>
              <a:rPr lang="sv-SE" sz="1200" kern="1200" baseline="0" dirty="0" smtClean="0">
                <a:solidFill>
                  <a:schemeClr val="tx1"/>
                </a:solidFill>
                <a:effectLst/>
                <a:latin typeface="+mn-lt"/>
                <a:ea typeface="+mn-ea"/>
                <a:cs typeface="+mn-cs"/>
              </a:rPr>
              <a:t> skyndsamt ställs i ordning samt vem som följer upp detta. Troligen är detta uppgifter som i någon mån måste utföras av kommunen vid höjd beredskap.</a:t>
            </a:r>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Kommunens förmåga att genomföra </a:t>
            </a:r>
            <a:r>
              <a:rPr lang="sv-SE" sz="1200" b="1" kern="1200" dirty="0" smtClean="0">
                <a:solidFill>
                  <a:schemeClr val="tx1"/>
                </a:solidFill>
                <a:effectLst/>
                <a:latin typeface="+mn-lt"/>
                <a:ea typeface="+mn-ea"/>
                <a:cs typeface="+mn-cs"/>
              </a:rPr>
              <a:t>räddningsinsatser</a:t>
            </a:r>
            <a:r>
              <a:rPr lang="sv-SE" sz="1200" kern="1200" dirty="0" smtClean="0">
                <a:solidFill>
                  <a:schemeClr val="tx1"/>
                </a:solidFill>
                <a:effectLst/>
                <a:latin typeface="+mn-lt"/>
                <a:ea typeface="+mn-ea"/>
                <a:cs typeface="+mn-cs"/>
              </a:rPr>
              <a:t> är central för skyddet av civilbefolkningen och civil egendom under höjd beredskap. I 8 kap. lag (2003:778) om skydd mot olyckor</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LSO, finns särskilda bestämmelser som rör räddningstjänstens verksamhet under höjd beredskap.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Den kommunala räddningstjänstens ansvarsområde utökas under höjd beredskap. I syfte att skydda och rädda befolkningen och civil egendom från verkningar av krig ansvarar räddningstjänsten då även för </a:t>
            </a:r>
            <a:r>
              <a:rPr lang="sv-SE" sz="1200" i="1" kern="1200" dirty="0" smtClean="0">
                <a:solidFill>
                  <a:schemeClr val="tx1"/>
                </a:solidFill>
                <a:effectLst/>
                <a:latin typeface="+mn-lt"/>
                <a:ea typeface="+mn-ea"/>
                <a:cs typeface="+mn-cs"/>
              </a:rPr>
              <a:t>upptäckande, utmärkning och röjning av farliga områden, indikering, sanering och andra åtgärder för skydd mot kärnvapen och kemiska stridsmedel samt kompletterande åtgärder som är nödvändiga för att denna verksamhet ska kunna fullgöras. Personal inom kommunens organisation för räddningstjänst har under höjd beredskap också i uppgift att delta i åtgärder för första hjälpen åt och transport av skadade samt för befolkningsskydd (LSO 8 kap 2 §).</a:t>
            </a:r>
            <a:r>
              <a:rPr lang="sv-SE" sz="1200" kern="1200" dirty="0" smtClean="0">
                <a:solidFill>
                  <a:schemeClr val="tx1"/>
                </a:solidFill>
                <a:effectLst/>
                <a:latin typeface="+mn-lt"/>
                <a:ea typeface="+mn-ea"/>
                <a:cs typeface="+mn-cs"/>
              </a:rPr>
              <a:t>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 bestämmelser som gäller för verksamheten under ordinära förhållanden gäller också när räddningstjänsten utför uppgifter enligt ovan.  </a:t>
            </a:r>
          </a:p>
          <a:p>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Regeringen är under krigsförhållanden bemyndigad att meddela föreskrifter som avviker från LSO om det är av betydelse för totalförsvaret eller om det behövs för räddningstjänsten eller för att sanering efter utsläpp av radioaktiva ämnen ska kunna genomföras. Regeringen får också besluta att personal inom en kommuns organisation för räddningstjänst får tas i anspråk för uppgifter som inte rör den egna kommunen. En länsstyrelse har på samma sätt rätt att besluta om anspråkstagande av räddningstjänstens personal för omfördelning mellan kommunerna inom det egna länet.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kern="1200" dirty="0" smtClean="0">
                <a:solidFill>
                  <a:schemeClr val="tx1"/>
                </a:solidFill>
                <a:effectLst/>
                <a:latin typeface="+mn-lt"/>
                <a:ea typeface="+mn-ea"/>
                <a:cs typeface="+mn-cs"/>
              </a:rPr>
              <a:t>Civilpliktiga</a:t>
            </a:r>
            <a:r>
              <a:rPr lang="sv-SE" sz="1200" kern="1200" dirty="0" smtClean="0">
                <a:solidFill>
                  <a:schemeClr val="tx1"/>
                </a:solidFill>
                <a:effectLst/>
                <a:latin typeface="+mn-lt"/>
                <a:ea typeface="+mn-ea"/>
                <a:cs typeface="+mn-cs"/>
              </a:rPr>
              <a:t> med placering vid kommunens räddningstjänst ingår i räddningstjänstorganisationen. Tidigare</a:t>
            </a:r>
            <a:r>
              <a:rPr lang="sv-SE" sz="1200" kern="1200" baseline="0" dirty="0" smtClean="0">
                <a:solidFill>
                  <a:schemeClr val="tx1"/>
                </a:solidFill>
                <a:effectLst/>
                <a:latin typeface="+mn-lt"/>
                <a:ea typeface="+mn-ea"/>
                <a:cs typeface="+mn-cs"/>
              </a:rPr>
              <a:t> har de civilpliktiga varit ett mycket viktigt tillskott till befolkningsskyddet och räddningstjänsten under höjd beredskap och detta behov är uppmärksammat av bl.a. Försvarsberedningen som föreslår att civilplikten återupptas.</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13</a:t>
            </a:fld>
            <a:endParaRPr lang="sv-SE"/>
          </a:p>
        </p:txBody>
      </p:sp>
    </p:spTree>
    <p:extLst>
      <p:ext uri="{BB962C8B-B14F-4D97-AF65-F5344CB8AC3E}">
        <p14:creationId xmlns:p14="http://schemas.microsoft.com/office/powerpoint/2010/main" val="3156872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Försörjningsberedskap</a:t>
            </a:r>
          </a:p>
          <a:p>
            <a:r>
              <a:rPr lang="sv-SE" dirty="0" smtClean="0"/>
              <a:t>Kommunerna ansvarar, enligt 3 kap. 3 § LEH, för den lokala </a:t>
            </a:r>
            <a:r>
              <a:rPr lang="sv-SE" b="1" dirty="0" smtClean="0"/>
              <a:t>kristidsverksamheten</a:t>
            </a:r>
            <a:r>
              <a:rPr lang="sv-SE" dirty="0" smtClean="0"/>
              <a:t>. Det innebär att kommunerna ska vidta de åtgärder som behövs för försörjning med nödvändiga varor, medverka vid allmän prisreglering och ransonering samt medverka i övrigt vid genomförandet av åtgärder som är viktiga för landets försörjning. Dessa åtgärder aktualiseras vid höjd beredskap eller när ransoneringslagen i annat fall ska tillämpas. </a:t>
            </a:r>
          </a:p>
          <a:p>
            <a:endParaRPr lang="sv-SE" dirty="0" smtClean="0"/>
          </a:p>
          <a:p>
            <a:r>
              <a:rPr lang="sv-SE" dirty="0" smtClean="0"/>
              <a:t>Bestämmelserna</a:t>
            </a:r>
            <a:r>
              <a:rPr lang="sv-SE" baseline="0" dirty="0" smtClean="0"/>
              <a:t> om kristidsverksamheten bör även förstås i ett sammanhang med kommunernas ansvar enligt socialtjänstlagen. Kommunen har det yttersta ansvaret för att de som vistas i kommunen får nödvändig hjälp om inga andra möjligheter står till buds. Detta kan innefatta såväl inkvartering som livsmedel.</a:t>
            </a:r>
            <a:endParaRPr lang="sv-SE" dirty="0" smtClean="0"/>
          </a:p>
          <a:p>
            <a:endParaRPr lang="sv-SE" dirty="0" smtClean="0"/>
          </a:p>
          <a:p>
            <a:r>
              <a:rPr lang="sv-SE" b="1" dirty="0" smtClean="0"/>
              <a:t>LEH 3 kap. 3 § </a:t>
            </a:r>
          </a:p>
          <a:p>
            <a:r>
              <a:rPr lang="sv-SE" dirty="0" smtClean="0"/>
              <a:t>Kommunen skall under höjd beredskap eller när ransoneringslagen (1978:268) i annat fall tillämpas, i den omfattning som regeringen i särskilda fall beslutar, vidta de åtgärder som behövs för </a:t>
            </a:r>
          </a:p>
          <a:p>
            <a:pPr marL="228600" indent="-228600">
              <a:buFont typeface="+mj-lt"/>
              <a:buAutoNum type="arabicPeriod"/>
            </a:pPr>
            <a:r>
              <a:rPr lang="sv-SE" dirty="0" smtClean="0"/>
              <a:t>försörjningen med nödvändiga varor,</a:t>
            </a:r>
          </a:p>
          <a:p>
            <a:pPr marL="228600" indent="-228600">
              <a:buFont typeface="+mj-lt"/>
              <a:buAutoNum type="arabicPeriod"/>
            </a:pPr>
            <a:r>
              <a:rPr lang="sv-SE" dirty="0" smtClean="0"/>
              <a:t>medverka vid allmän prisreglering och ransonering, och</a:t>
            </a:r>
          </a:p>
          <a:p>
            <a:pPr marL="228600" indent="-228600">
              <a:buFont typeface="+mj-lt"/>
              <a:buAutoNum type="arabicPeriod"/>
            </a:pPr>
            <a:r>
              <a:rPr lang="sv-SE" dirty="0" smtClean="0"/>
              <a:t>medverka i övrigt vid genomförandet av åtgärder som är viktiga för landets försörjning.</a:t>
            </a:r>
          </a:p>
          <a:p>
            <a:pPr marL="0" indent="0">
              <a:buFont typeface="+mj-lt"/>
              <a:buNone/>
            </a:pPr>
            <a:endParaRPr lang="sv-SE" dirty="0" smtClean="0"/>
          </a:p>
          <a:p>
            <a:pPr marL="0" indent="0">
              <a:buFont typeface="+mj-lt"/>
              <a:buNone/>
            </a:pPr>
            <a:r>
              <a:rPr lang="sv-SE" b="1" dirty="0" smtClean="0"/>
              <a:t>Förfogandelagen</a:t>
            </a:r>
            <a:r>
              <a:rPr lang="sv-SE" dirty="0" smtClean="0"/>
              <a:t> och </a:t>
            </a:r>
            <a:r>
              <a:rPr lang="sv-SE" i="1" dirty="0" smtClean="0"/>
              <a:t>förfogandeförordningen (1978:558) </a:t>
            </a:r>
            <a:r>
              <a:rPr lang="sv-SE" dirty="0" smtClean="0"/>
              <a:t>ger staten, kommuner och regioner rätt att förfoga över annans egendom för att tillgodose totalförsvaret eller folkförsörjningen.  Kommuner och regioner får besluta om förfogande av annan egendom än transportmedel, fastigheter och radioanläggningar.  Hur ett förfogande får gå till och vem som har företräde till egendom är reglerat i förfogandelagen och förfogandeförordningen.</a:t>
            </a:r>
          </a:p>
          <a:p>
            <a:pPr marL="0" indent="0">
              <a:buFont typeface="+mj-lt"/>
              <a:buNone/>
            </a:pPr>
            <a:endParaRPr lang="sv-SE" dirty="0" smtClean="0"/>
          </a:p>
          <a:p>
            <a:pPr marL="0" indent="0">
              <a:buFont typeface="+mj-lt"/>
              <a:buNone/>
            </a:pPr>
            <a:r>
              <a:rPr lang="sv-SE" dirty="0" smtClean="0"/>
              <a:t>För förberedelse till</a:t>
            </a:r>
            <a:r>
              <a:rPr lang="sv-SE" b="1" dirty="0" smtClean="0"/>
              <a:t> </a:t>
            </a:r>
            <a:r>
              <a:rPr lang="sv-SE" b="0" dirty="0" smtClean="0"/>
              <a:t>förfogande</a:t>
            </a:r>
            <a:r>
              <a:rPr lang="sv-SE" b="1" dirty="0" smtClean="0"/>
              <a:t> </a:t>
            </a:r>
            <a:r>
              <a:rPr lang="sv-SE" dirty="0" smtClean="0"/>
              <a:t>enligt förfogandelagen finns det bestämmelser i </a:t>
            </a:r>
            <a:r>
              <a:rPr lang="sv-SE" i="1" dirty="0" smtClean="0"/>
              <a:t>förordningen (1992:391) om uttagning av egendom för totalförsvarets behov. </a:t>
            </a:r>
            <a:r>
              <a:rPr lang="sv-SE" dirty="0" smtClean="0"/>
              <a:t>Enligt denna förordning kan staten besluta om framtida förfogande, </a:t>
            </a:r>
            <a:r>
              <a:rPr lang="sv-SE" dirty="0" err="1" smtClean="0"/>
              <a:t>sk</a:t>
            </a:r>
            <a:r>
              <a:rPr lang="sv-SE" dirty="0" smtClean="0"/>
              <a:t> uttag, för bl.a. mark, byggnader och fartyg. Vid beredskapslarm ska egendom som uttagits enligt förordningen omedelbart tillhandahållas i enlighet med tidigare beslut. Det är </a:t>
            </a:r>
            <a:r>
              <a:rPr lang="sv-SE" baseline="0" dirty="0" smtClean="0"/>
              <a:t>länsstyrelserna som beslutar om uttag av fastigheter i länet och länsstyrelserna kan även göra sådana uttag av fastigheter som behövs för kommunens del av det civila försvaret. </a:t>
            </a:r>
          </a:p>
          <a:p>
            <a:pPr marL="0" indent="0">
              <a:buFont typeface="+mj-lt"/>
              <a:buNone/>
            </a:pPr>
            <a:endParaRPr lang="sv-SE" dirty="0" smtClean="0"/>
          </a:p>
          <a:p>
            <a:pPr marL="0" indent="0">
              <a:buFont typeface="+mj-lt"/>
              <a:buNone/>
            </a:pPr>
            <a:r>
              <a:rPr lang="sv-SE" dirty="0" smtClean="0"/>
              <a:t>Vid krig och vid beredskapslarm blir även </a:t>
            </a:r>
            <a:r>
              <a:rPr lang="sv-SE" b="1" dirty="0" smtClean="0"/>
              <a:t>ransoneringslagen</a:t>
            </a:r>
            <a:r>
              <a:rPr lang="sv-SE" dirty="0" smtClean="0"/>
              <a:t> och prisregleringslagen (1989:978) tillämpliga.  I ransoneringslagen finns bestämmelser om regleringen av handel vid höjd beredskap (ransonering). I prisregleringslagen finns bestämmelser om prissättningen av varor, tjänster och vissa nyttjanderätter.</a:t>
            </a:r>
          </a:p>
          <a:p>
            <a:pPr marL="0" indent="0">
              <a:buFont typeface="+mj-lt"/>
              <a:buNone/>
            </a:pPr>
            <a:endParaRPr lang="sv-SE" dirty="0" smtClean="0"/>
          </a:p>
          <a:p>
            <a:pPr marL="0" indent="0">
              <a:buFont typeface="+mj-lt"/>
              <a:buNone/>
            </a:pPr>
            <a:r>
              <a:rPr lang="sv-SE" dirty="0" smtClean="0"/>
              <a:t>Kommunerna och regionerna har inga särskilda uppgifter enligt ransoneringslagen och prisregleringslagen. Av LEH och FEH framgår det dock att kommunerna ska medverka i ransoneringsverksamhet och vid prisreglering, samt i övrigt i genomförandet av åtgärder som är viktiga för landets försörjning,  bl.a. genom att hjälpa till vid inventering och förvaring av förnödenheter samt dela ut ransoneringsbevis.  </a:t>
            </a:r>
          </a:p>
          <a:p>
            <a:pPr marL="0" indent="0">
              <a:buFont typeface="+mj-lt"/>
              <a:buNone/>
            </a:pPr>
            <a:endParaRPr lang="sv-SE" dirty="0" smtClean="0"/>
          </a:p>
          <a:p>
            <a:pPr marL="0" indent="0">
              <a:buFont typeface="+mj-lt"/>
              <a:buNone/>
            </a:pPr>
            <a:r>
              <a:rPr lang="sv-SE" dirty="0" smtClean="0"/>
              <a:t>Ansvaret för ransonering på övergripande nationell nivå är inte fördelat men det har föreslagits att det ska fördelas sektorsvis och att MSB skulle  ha en samordnande och kontrollerande roll när det gäller utarbetande av ransoneringsplaner och genomförandet av dem.</a:t>
            </a:r>
          </a:p>
          <a:p>
            <a:pPr marL="0" indent="0">
              <a:buFont typeface="+mj-lt"/>
              <a:buNone/>
            </a:pPr>
            <a:endParaRPr lang="sv-SE" dirty="0" smtClean="0"/>
          </a:p>
          <a:p>
            <a:pPr marL="0" indent="0">
              <a:buFont typeface="+mj-lt"/>
              <a:buNone/>
            </a:pPr>
            <a:endParaRPr lang="sv-SE" dirty="0" smtClean="0"/>
          </a:p>
          <a:p>
            <a:pPr marL="0" indent="0">
              <a:buFont typeface="+mj-lt"/>
              <a:buNone/>
            </a:pPr>
            <a:endParaRPr lang="sv-SE" dirty="0" smtClean="0"/>
          </a:p>
          <a:p>
            <a:pPr marL="0" indent="0">
              <a:buFont typeface="+mj-lt"/>
              <a:buNone/>
            </a:pPr>
            <a:endParaRPr lang="sv-SE" dirty="0" smtClean="0"/>
          </a:p>
          <a:p>
            <a:pPr marL="0" indent="0">
              <a:buFont typeface="+mj-lt"/>
              <a:buNone/>
            </a:pPr>
            <a:endParaRPr lang="sv-SE" dirty="0" smtClean="0"/>
          </a:p>
          <a:p>
            <a:pPr marL="0" indent="0">
              <a:buFont typeface="+mj-lt"/>
              <a:buNone/>
            </a:pPr>
            <a:endParaRPr lang="sv-SE" dirty="0" smtClean="0"/>
          </a:p>
        </p:txBody>
      </p:sp>
      <p:sp>
        <p:nvSpPr>
          <p:cNvPr id="4" name="Platshållare för bildnummer 3"/>
          <p:cNvSpPr>
            <a:spLocks noGrp="1"/>
          </p:cNvSpPr>
          <p:nvPr>
            <p:ph type="sldNum" sz="quarter" idx="10"/>
          </p:nvPr>
        </p:nvSpPr>
        <p:spPr/>
        <p:txBody>
          <a:bodyPr/>
          <a:lstStyle/>
          <a:p>
            <a:fld id="{1C108504-C25C-408B-8DAD-9A2CE2E04DB3}" type="slidenum">
              <a:rPr lang="sv-SE" smtClean="0"/>
              <a:t>14</a:t>
            </a:fld>
            <a:endParaRPr lang="sv-SE"/>
          </a:p>
        </p:txBody>
      </p:sp>
    </p:spTree>
    <p:extLst>
      <p:ext uri="{BB962C8B-B14F-4D97-AF65-F5344CB8AC3E}">
        <p14:creationId xmlns:p14="http://schemas.microsoft.com/office/powerpoint/2010/main" val="1518858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Utbildningsverksamheten</a:t>
            </a:r>
          </a:p>
          <a:p>
            <a:r>
              <a:rPr lang="sv-SE" sz="1200" kern="1200" dirty="0" smtClean="0">
                <a:solidFill>
                  <a:schemeClr val="tx1"/>
                </a:solidFill>
                <a:effectLst/>
                <a:latin typeface="+mn-lt"/>
                <a:ea typeface="+mn-ea"/>
                <a:cs typeface="+mn-cs"/>
              </a:rPr>
              <a:t>Förordningen (1991:1195) om skolväsendet under krig och vid krigsfara m.m. innehåller bestämmelser om verksamheten inom den del av skolväsendet som en kommun eller en region är huvudman för. Bestämmelserna i förordningens 3-11, 15 och 16 §§ som rör skolverksamheten under krig och vid krigsfara, ska tillämpas om regeringen beslutar det. Vid beredskapslarm blir förordningen per automatik tillämplig i sin helhet.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Kommunen ansvarar för att alla skolpliktiga barn som vistas där får föreskriven grundskoleutbildning. Kommunen får göra sådana jämkningar i timplaner och kursplaner för grundskolan och grundsärskolan som kan behövas för att utbildningen ska kunna bedrivas även under höjd beredskap. I situationer där kriget medfört stor påverkan på samhället och vissa kommuner fått ta emot många</a:t>
            </a:r>
            <a:r>
              <a:rPr lang="sv-SE" sz="1200" kern="1200" baseline="0" dirty="0" smtClean="0">
                <a:solidFill>
                  <a:schemeClr val="tx1"/>
                </a:solidFill>
                <a:effectLst/>
                <a:latin typeface="+mn-lt"/>
                <a:ea typeface="+mn-ea"/>
                <a:cs typeface="+mn-cs"/>
              </a:rPr>
              <a:t> människor från andra delar av landet kommer givetvis kommunerna att behöva göra avsevärda förändringar i utbildningens genomförande.</a:t>
            </a:r>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dirty="0" smtClean="0"/>
              <a:t>Vårdutbildningar ska prioriteras och det ska ges vissa särskilda vårdutbildningar, t.ex. för att personer med</a:t>
            </a:r>
            <a:r>
              <a:rPr lang="sv-SE" baseline="0" dirty="0" smtClean="0"/>
              <a:t> äldre utbildning ska kunna återuppta arbete inom vården.</a:t>
            </a:r>
          </a:p>
          <a:p>
            <a:endParaRPr lang="sv-SE" baseline="0" dirty="0" smtClean="0"/>
          </a:p>
          <a:p>
            <a:r>
              <a:rPr lang="sv-SE" baseline="0" dirty="0" smtClean="0"/>
              <a:t>Ytterligare en anpassning är att arbetsmarknadsutbildningar kan komma att ersätta gymnasieutbildning. Som exempel skulle kunna nämnas kortare utbildningar i svetsning, byggnadsarbete eller elinstallationer.</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15</a:t>
            </a:fld>
            <a:endParaRPr lang="sv-SE"/>
          </a:p>
        </p:txBody>
      </p:sp>
    </p:spTree>
    <p:extLst>
      <p:ext uri="{BB962C8B-B14F-4D97-AF65-F5344CB8AC3E}">
        <p14:creationId xmlns:p14="http://schemas.microsoft.com/office/powerpoint/2010/main" val="374929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Summering</a:t>
            </a:r>
          </a:p>
          <a:p>
            <a:r>
              <a:rPr lang="sv-SE" b="0" dirty="0" smtClean="0"/>
              <a:t>Kommunerna</a:t>
            </a:r>
            <a:r>
              <a:rPr lang="sv-SE" b="0" baseline="0" dirty="0" smtClean="0"/>
              <a:t> och regionernas grundläggande uppgifter är mycket viktiga för befolkningen under krig. Dessa uppgifter behövs för att tillgodose medborgarnas  grundläggande behov. Att förbereda och planera för att verksamheten ska kunna bedrivas under krig blir därför kärnan i arbetet. De tillkommande reglerna vid höjd beredskap kan sägas vara till för att stärka förmågan att klara de grundläggande uppgifterna. Minns också att krig påverkar hela samhället i grunden och att vi inom totalförsvaret gemensamt ska möta dessa utmaningar. Det gemensamma ansvarstagandet för totalförsvaret börjar i planeringsarbetet.</a:t>
            </a:r>
            <a:endParaRPr lang="sv-SE" b="0" dirty="0" smtClean="0"/>
          </a:p>
          <a:p>
            <a:endParaRPr lang="sv-SE"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16</a:t>
            </a:fld>
            <a:endParaRPr lang="sv-SE"/>
          </a:p>
        </p:txBody>
      </p:sp>
    </p:spTree>
    <p:extLst>
      <p:ext uri="{BB962C8B-B14F-4D97-AF65-F5344CB8AC3E}">
        <p14:creationId xmlns:p14="http://schemas.microsoft.com/office/powerpoint/2010/main" val="379091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Lagstiftningen</a:t>
            </a:r>
          </a:p>
          <a:p>
            <a:r>
              <a:rPr lang="sv-SE" b="0" dirty="0" smtClean="0"/>
              <a:t>Sverige ska ha regler som så långt det är möjligt skapar grund för legalt handlande även i krigstid. Utgångspunkten</a:t>
            </a:r>
            <a:r>
              <a:rPr lang="sv-SE" b="0" baseline="0" dirty="0" smtClean="0"/>
              <a:t> är att befintlig lagstiftning gäller men kriget innebär särskilda utmaningar och lagstiftningen kan behöva förberedas och anpassas till detta bl.a. genom att flytta befogenheter från riksdagen till regeringen. </a:t>
            </a:r>
            <a:r>
              <a:rPr lang="sv-SE" b="0" dirty="0" smtClean="0"/>
              <a:t>Grunden</a:t>
            </a:r>
            <a:r>
              <a:rPr lang="sv-SE" b="0" baseline="0" dirty="0" smtClean="0"/>
              <a:t> för dessa förändringar i lagstiftningen skapas genom regeringsformen 15 kap.</a:t>
            </a:r>
            <a:endParaRPr lang="sv-SE" b="0" dirty="0" smtClean="0"/>
          </a:p>
          <a:p>
            <a:endParaRPr lang="sv-SE" b="0" dirty="0" smtClean="0"/>
          </a:p>
          <a:p>
            <a:r>
              <a:rPr lang="sv-SE" b="0" dirty="0" smtClean="0"/>
              <a:t>Syftet med detta är att: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dirty="0" smtClean="0"/>
              <a:t>Minska riskerna för tvister om huruvida statsmakterna har handlat rättsenligt (dvs en legitim och folkförankrad styrning av samhället även i krig)</a:t>
            </a:r>
          </a:p>
          <a:p>
            <a:pPr marL="171450" indent="-171450">
              <a:buFont typeface="Arial" panose="020B0604020202020204" pitchFamily="34" charset="0"/>
              <a:buChar char="•"/>
            </a:pPr>
            <a:r>
              <a:rPr lang="sv-SE" b="0" dirty="0" smtClean="0"/>
              <a:t>Att försvåra för oansvariga grupper att ta makten</a:t>
            </a:r>
            <a:r>
              <a:rPr lang="sv-SE" b="0" baseline="0" dirty="0" smtClean="0"/>
              <a:t> (med eller utan stöd av fienden)</a:t>
            </a:r>
            <a:r>
              <a:rPr lang="sv-SE" b="0" dirty="0" smtClean="0"/>
              <a:t>  </a:t>
            </a:r>
          </a:p>
          <a:p>
            <a:pPr marL="171450" indent="-171450">
              <a:buFont typeface="Arial" panose="020B0604020202020204" pitchFamily="34" charset="0"/>
              <a:buChar char="•"/>
            </a:pPr>
            <a:r>
              <a:rPr lang="sv-SE" b="0" dirty="0" smtClean="0"/>
              <a:t>Och naturligtvis; en effektiv styrning som är anpassad till</a:t>
            </a:r>
            <a:r>
              <a:rPr lang="sv-SE" b="0" baseline="0" dirty="0" smtClean="0"/>
              <a:t> de svåra förhållandena som råder under krig.</a:t>
            </a:r>
            <a:endParaRPr lang="sv-SE" b="0" dirty="0" smtClean="0"/>
          </a:p>
          <a:p>
            <a:endParaRPr lang="sv-SE" b="1" dirty="0" smtClean="0"/>
          </a:p>
          <a:p>
            <a:r>
              <a:rPr lang="sv-SE" b="1" dirty="0" smtClean="0"/>
              <a:t>Administrativa beredskap </a:t>
            </a:r>
          </a:p>
          <a:p>
            <a:r>
              <a:rPr lang="sv-SE" dirty="0" smtClean="0"/>
              <a:t>Administrativ beredskap är inte ett begrepp som nämns i lagstiftningen men som brukar användas som</a:t>
            </a:r>
            <a:r>
              <a:rPr lang="sv-SE" baseline="0" dirty="0" smtClean="0"/>
              <a:t> samlingsbegrepp för </a:t>
            </a:r>
            <a:r>
              <a:rPr lang="sv-SE" dirty="0" smtClean="0"/>
              <a:t>de författningar som behövs för att förbereda och anpassa det svenska samhället till förhållanden under höjd beredskap.</a:t>
            </a:r>
          </a:p>
          <a:p>
            <a:endParaRPr lang="sv-SE" dirty="0" smtClean="0"/>
          </a:p>
          <a:p>
            <a:r>
              <a:rPr lang="sv-SE" dirty="0" smtClean="0"/>
              <a:t>Administrativ beredskap delas in i två delar: </a:t>
            </a:r>
          </a:p>
          <a:p>
            <a:endParaRPr lang="sv-SE" dirty="0" smtClean="0"/>
          </a:p>
          <a:p>
            <a:pPr marL="228600" indent="-228600">
              <a:buFont typeface="+mj-lt"/>
              <a:buAutoNum type="arabicPeriod"/>
            </a:pPr>
            <a:r>
              <a:rPr lang="sv-SE" dirty="0" smtClean="0"/>
              <a:t>Författningsberedskap – författningar som behövs för att reglera samhällets omställning från fred till krig och för att få samhället att fungera lagenligt även i krig. Bl.a. lagar som möjliggör omdisponering av personella och materiella resurser samt ingripanden i näringslivets och enskilda medborgares fri- och rättigheter. Exempelvis beslut om ransonering eller att inkalla personal till totalförsvaret.</a:t>
            </a:r>
          </a:p>
          <a:p>
            <a:pPr marL="228600" indent="-228600">
              <a:buFont typeface="+mj-lt"/>
              <a:buAutoNum type="arabicPeriod"/>
            </a:pPr>
            <a:endParaRPr lang="sv-SE" dirty="0" smtClean="0"/>
          </a:p>
          <a:p>
            <a:pPr marL="228600" indent="-228600">
              <a:buFont typeface="+mj-lt"/>
              <a:buAutoNum type="arabicPeriod"/>
            </a:pPr>
            <a:r>
              <a:rPr lang="sv-SE" dirty="0" smtClean="0"/>
              <a:t>Organisationsberedskap – bestämmelser om myndigheters uppgifter och organisation i krig och krigsfara och hur planering för detta ska gå till i fredstid. </a:t>
            </a:r>
          </a:p>
          <a:p>
            <a:endParaRPr lang="sv-SE" dirty="0" smtClean="0"/>
          </a:p>
          <a:p>
            <a:r>
              <a:rPr lang="sv-SE" b="1" dirty="0" smtClean="0"/>
              <a:t>Fullmaktslagar</a:t>
            </a:r>
          </a:p>
          <a:p>
            <a:r>
              <a:rPr lang="sv-SE" b="0" dirty="0" smtClean="0"/>
              <a:t>Fullmaktslagar</a:t>
            </a:r>
            <a:r>
              <a:rPr lang="sv-SE" b="0" baseline="0" dirty="0" smtClean="0"/>
              <a:t> är ytterligare begrepp som används ofta i totalförsvarssammanhang och kan vara bra att känna till.</a:t>
            </a:r>
            <a:endParaRPr lang="sv-SE" b="0" dirty="0" smtClean="0"/>
          </a:p>
          <a:p>
            <a:endParaRPr lang="sv-SE" b="1" dirty="0" smtClean="0"/>
          </a:p>
          <a:p>
            <a:r>
              <a:rPr lang="sv-SE" dirty="0" smtClean="0"/>
              <a:t>Bakgrunden är att riksdagen med stöd av 15 kap. 6 § RF kan lagstifta om att regeringen under krig och krigsfara ska ha möjlighet att meddela föreskrifter som annars skulle meddelas genom lag. Sådana lagar kallas fullmaktslagar.</a:t>
            </a:r>
          </a:p>
          <a:p>
            <a:endParaRPr lang="sv-SE" dirty="0" smtClean="0"/>
          </a:p>
          <a:p>
            <a:r>
              <a:rPr lang="sv-SE" dirty="0" smtClean="0"/>
              <a:t>Riksdagen har på</a:t>
            </a:r>
            <a:r>
              <a:rPr lang="sv-SE" baseline="0" dirty="0" smtClean="0"/>
              <a:t> detta sätt </a:t>
            </a:r>
            <a:r>
              <a:rPr lang="sv-SE" dirty="0" smtClean="0"/>
              <a:t>på förhand gett regeringen bemyndigande att, under krig eller krigsfara, besluta om vissa åtgärder som annars normalt ankommer på riksdagen,</a:t>
            </a:r>
            <a:r>
              <a:rPr lang="sv-SE" baseline="0" dirty="0" smtClean="0"/>
              <a:t> t.ex. att föreskriva om uppgifter för kommunerna. </a:t>
            </a:r>
            <a:r>
              <a:rPr lang="sv-SE" dirty="0" smtClean="0"/>
              <a:t>Ett exempel på detta är lagen (1988:97) om förfarandet hos kommunerna, förvaltningsmyndigheterna och domstolarna under krig eller krigsfara m.m., nedan förfarandelagen. För kommunerna och regionernas del innebär lagen att en rad specialregler avseende deras organisation blir direkt tillämpliga om Sverige befinner sig i krig.</a:t>
            </a:r>
          </a:p>
          <a:p>
            <a:endParaRPr lang="sv-SE" dirty="0" smtClean="0"/>
          </a:p>
          <a:p>
            <a:r>
              <a:rPr lang="sv-SE" dirty="0" smtClean="0"/>
              <a:t>Det finns också andra fullmaktslagar där regeringen fått bemyndigande att ändra och fylla ut lagstiftningen allt efter behov för att kunna anpassa förvaltningens verksamhet efter de krav som kriget ställer.</a:t>
            </a:r>
          </a:p>
          <a:p>
            <a:endParaRPr lang="sv-SE" dirty="0" smtClean="0"/>
          </a:p>
          <a:p>
            <a:r>
              <a:rPr lang="sv-SE" dirty="0" smtClean="0"/>
              <a:t>Fullmaktslagarna</a:t>
            </a:r>
            <a:r>
              <a:rPr lang="sv-SE" baseline="0" dirty="0" smtClean="0"/>
              <a:t> sätts i kraft genom särskilda beslut av regeringen eller genom att regeringen beslutat om höjd beredskap (skärpt eller högsta beredskap). Fullmaktslagarna kan också träda ikraft om landet de facto befinner sig i krig. Mer om detta under punkten ”höjd beredskap.”</a:t>
            </a:r>
            <a:endParaRPr lang="sv-SE" dirty="0" smtClean="0"/>
          </a:p>
          <a:p>
            <a:endParaRPr lang="sv-SE" dirty="0" smtClean="0"/>
          </a:p>
          <a:p>
            <a:r>
              <a:rPr lang="sv-SE" dirty="0" smtClean="0"/>
              <a:t>I 13 § förordningen (2015:1053) om totalförsvar och höjd beredskap föreskriver regeringen om</a:t>
            </a:r>
            <a:r>
              <a:rPr lang="sv-SE" baseline="0" dirty="0" smtClean="0"/>
              <a:t> en mängd författningar som ska tillämpas direkt om </a:t>
            </a:r>
            <a:r>
              <a:rPr lang="sv-SE" b="1" i="1" baseline="0" dirty="0" smtClean="0"/>
              <a:t>beredskapslarm</a:t>
            </a:r>
            <a:r>
              <a:rPr lang="sv-SE" baseline="0" dirty="0" smtClean="0"/>
              <a:t> ges. Beredskapslarm innebär att regeringen kan besluta om att tillkänna ge sitt beslut om högsta beredskap i form av </a:t>
            </a:r>
            <a:r>
              <a:rPr lang="sv-SE" baseline="0" dirty="0" err="1" smtClean="0"/>
              <a:t>sk</a:t>
            </a:r>
            <a:r>
              <a:rPr lang="sv-SE" baseline="0" dirty="0" smtClean="0"/>
              <a:t> beredskapslarm, dvs alarmering genom ljudvarningssystemet som används för varning vid flyganfall m.m.</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2</a:t>
            </a:fld>
            <a:endParaRPr lang="sv-SE"/>
          </a:p>
        </p:txBody>
      </p:sp>
    </p:spTree>
    <p:extLst>
      <p:ext uri="{BB962C8B-B14F-4D97-AF65-F5344CB8AC3E}">
        <p14:creationId xmlns:p14="http://schemas.microsoft.com/office/powerpoint/2010/main" val="29410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Civilt försvar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Totalförsvar är verksamhet som behövs för att förbereda Sverige för krig,</a:t>
            </a:r>
            <a:r>
              <a:rPr lang="sv-SE" baseline="0" dirty="0" smtClean="0"/>
              <a:t> och verksamheten består av militärt försvar och civilt försvar.</a:t>
            </a: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Civilt försvar är inte är en organisation utan en </a:t>
            </a:r>
            <a:r>
              <a:rPr lang="sv-SE" u="sng" dirty="0" smtClean="0"/>
              <a:t>verksamhet</a:t>
            </a:r>
            <a:r>
              <a:rPr lang="sv-SE" dirty="0" smtClean="0"/>
              <a:t> hos många aktörer,</a:t>
            </a:r>
            <a:r>
              <a:rPr lang="sv-SE" baseline="0" dirty="0" smtClean="0"/>
              <a:t> och det är bra att komma ihåg då man informerar allmänheten och näringslivet.</a:t>
            </a: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I fred är civilt försvar förberedelser för krig. Under</a:t>
            </a:r>
            <a:r>
              <a:rPr lang="sv-SE" baseline="0" dirty="0" smtClean="0"/>
              <a:t> högsta beredskap (krig) är civilt försvar all samhällsverksamhet som då ska bedrivas. Dessa distinktioner är viktiga vid tillämpningen av viss annan lagstiftning, t.ex. sekretesslagstiftningen.</a:t>
            </a: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Målet för det civila försvaret är att i krig: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Värna civilbefolkningen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Säkerställa de viktigaste samhällsfunktionerna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Bidra till Försvarsmaktens förmåga vid ett väpnat angrepp eller krig i vår omvärld.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Målet för det civila försvaret framgår exempelvis</a:t>
            </a:r>
            <a:r>
              <a:rPr lang="sv-SE" baseline="0" dirty="0" smtClean="0"/>
              <a:t> i</a:t>
            </a:r>
            <a:r>
              <a:rPr lang="sv-SE" dirty="0" smtClean="0"/>
              <a:t> propositionen 2014/15:109 Försvarspolitisk inriktning… och Försvarsberedningens rapport, Ds 2014:20 Försvaret av Sverige.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Höjd beredskap</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smtClean="0"/>
              <a:t>Höjd beredskap innebär att beredskapen</a:t>
            </a:r>
            <a:r>
              <a:rPr lang="sv-SE" b="0" baseline="0" dirty="0" smtClean="0"/>
              <a:t> på olika sätt höjs för att stärka försvarsförmågan. Detta kan ske i två olika nivåer, skärpt respektive högsta beredskap.</a:t>
            </a:r>
            <a:endParaRPr lang="sv-SE"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När Sverige är i krig, </a:t>
            </a:r>
            <a:r>
              <a:rPr lang="sv-SE" dirty="0" err="1" smtClean="0"/>
              <a:t>t.e.x</a:t>
            </a:r>
            <a:r>
              <a:rPr lang="sv-SE" dirty="0" smtClean="0"/>
              <a:t>. om Sverige råkar i krig så hastigt att regeringen inte hinner besluta om höjd beredskap (skärpt eller högsta beredskap)  så innebär 3 § 1 </a:t>
            </a:r>
            <a:r>
              <a:rPr lang="sv-SE" dirty="0" err="1" smtClean="0"/>
              <a:t>st</a:t>
            </a:r>
            <a:r>
              <a:rPr lang="sv-SE" dirty="0" smtClean="0"/>
              <a:t> lagen om totalförsvar och höjd beredskap att högsta beredskap inträder ”per automatik” och viss lagstiftning ska tillämpas. Det kan i vissa fall vara svårt att veta exakt om en viss situation innebär att landet är i krig – jmf t.ex. </a:t>
            </a:r>
            <a:r>
              <a:rPr lang="sv-SE" dirty="0" err="1" smtClean="0"/>
              <a:t>sk</a:t>
            </a:r>
            <a:r>
              <a:rPr lang="sv-SE" dirty="0" smtClean="0"/>
              <a:t> gråzonsproblematik – men fördelarna med att göra vissa regler tillämpliga utifrån den faktiska situationen har ansetts överväga.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Lag om totalförsvar och höjd beredskap</a:t>
            </a:r>
          </a:p>
          <a:p>
            <a:endParaRPr lang="sv-SE" dirty="0" smtClean="0"/>
          </a:p>
          <a:p>
            <a:r>
              <a:rPr lang="sv-SE" b="1" dirty="0" smtClean="0"/>
              <a:t>1 §</a:t>
            </a:r>
          </a:p>
          <a:p>
            <a:r>
              <a:rPr lang="sv-SE" dirty="0" smtClean="0"/>
              <a:t>Totalförsvar är verksamhet som behövs för att förbereda Sverige för krig. </a:t>
            </a:r>
          </a:p>
          <a:p>
            <a:endParaRPr lang="sv-SE" dirty="0" smtClean="0"/>
          </a:p>
          <a:p>
            <a:r>
              <a:rPr lang="sv-SE" dirty="0" smtClean="0"/>
              <a:t>För att stärka landets försvarsförmåga kan beredskapen höjas. Höjd beredskap är antingen skärpt beredskap eller högsta beredskap. Under högsta beredskap är totalförsvar all samhällsverksamhet som då skall bedrivas.</a:t>
            </a:r>
          </a:p>
          <a:p>
            <a:endParaRPr lang="sv-SE" dirty="0" smtClean="0"/>
          </a:p>
          <a:p>
            <a:r>
              <a:rPr lang="sv-SE" dirty="0" smtClean="0"/>
              <a:t>Totalförsvar består av militär verksamhet (militärt försvar) och civil verksamhet (civilt försvar). </a:t>
            </a:r>
          </a:p>
          <a:p>
            <a:endParaRPr lang="sv-SE" dirty="0" smtClean="0"/>
          </a:p>
          <a:p>
            <a:r>
              <a:rPr lang="sv-SE" b="1" dirty="0" smtClean="0"/>
              <a:t>3 §</a:t>
            </a:r>
          </a:p>
          <a:p>
            <a:r>
              <a:rPr lang="sv-SE" u="sng" dirty="0" smtClean="0"/>
              <a:t>Är</a:t>
            </a:r>
            <a:r>
              <a:rPr lang="sv-SE" dirty="0" smtClean="0"/>
              <a:t> Sverige i krig råder högsta beredskap.</a:t>
            </a:r>
          </a:p>
          <a:p>
            <a:endParaRPr lang="sv-SE" dirty="0" smtClean="0"/>
          </a:p>
          <a:p>
            <a:r>
              <a:rPr lang="sv-SE" dirty="0" smtClean="0"/>
              <a:t>Är Sverige i krigsfara eller råder det sådana utomordentliga förhållanden som är föranledda av att det är krig utanför Sveriges gränser eller av att Sverige har varit i krig eller krigsfara, får regeringen besluta om skärpt eller högsta beredskap. </a:t>
            </a:r>
          </a:p>
        </p:txBody>
      </p:sp>
      <p:sp>
        <p:nvSpPr>
          <p:cNvPr id="4" name="Platshållare för bildnummer 3"/>
          <p:cNvSpPr>
            <a:spLocks noGrp="1"/>
          </p:cNvSpPr>
          <p:nvPr>
            <p:ph type="sldNum" sz="quarter" idx="10"/>
          </p:nvPr>
        </p:nvSpPr>
        <p:spPr/>
        <p:txBody>
          <a:bodyPr/>
          <a:lstStyle/>
          <a:p>
            <a:fld id="{1C108504-C25C-408B-8DAD-9A2CE2E04DB3}" type="slidenum">
              <a:rPr lang="sv-SE" smtClean="0"/>
              <a:t>3</a:t>
            </a:fld>
            <a:endParaRPr lang="sv-SE"/>
          </a:p>
        </p:txBody>
      </p:sp>
    </p:spTree>
    <p:extLst>
      <p:ext uri="{BB962C8B-B14F-4D97-AF65-F5344CB8AC3E}">
        <p14:creationId xmlns:p14="http://schemas.microsoft.com/office/powerpoint/2010/main" val="387150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Situationsförståelse</a:t>
            </a:r>
            <a:endParaRPr lang="sv-SE" dirty="0" smtClean="0"/>
          </a:p>
          <a:p>
            <a:r>
              <a:rPr lang="sv-SE" dirty="0" smtClean="0"/>
              <a:t>Det är naturligtvis mycket viktigt att kunna regleringen</a:t>
            </a:r>
            <a:r>
              <a:rPr lang="sv-SE" baseline="0" dirty="0" smtClean="0"/>
              <a:t> av kommunens uppgifter inför och under höjd beredskap. Men för att genomföra planering och förberedelser måste man förstå vad kriget innebär för påfrestningar på samhället och vad det är för händelser och verkningar som det civila försvaret ska försöka motstå.</a:t>
            </a:r>
          </a:p>
          <a:p>
            <a:endParaRPr lang="sv-SE" baseline="0" dirty="0" smtClean="0"/>
          </a:p>
          <a:p>
            <a:r>
              <a:rPr lang="sv-SE" baseline="0" dirty="0" smtClean="0"/>
              <a:t>Säkerhetspolitisk utveckling, hotbilder, typfall och scenarios är viktiga utgångspunkter i vårt planeringsarbete, men vi behöver också gå djupare i vårt arbete för att få förståelse av krigets verkningar på befolkningen.</a:t>
            </a:r>
          </a:p>
          <a:p>
            <a:endParaRPr lang="sv-SE" baseline="0" dirty="0" smtClean="0"/>
          </a:p>
          <a:p>
            <a:r>
              <a:rPr lang="sv-SE" baseline="0" dirty="0" smtClean="0"/>
              <a:t>Vi har inte listat det mest självklara, de många döda och skadade, men man får inte glömma att våldet är grunden för alla de andra utmaningarna som följer.  - se listan</a:t>
            </a:r>
          </a:p>
          <a:p>
            <a:endParaRPr lang="sv-SE" baseline="0" dirty="0" smtClean="0"/>
          </a:p>
          <a:p>
            <a:r>
              <a:rPr lang="sv-SE" baseline="0" dirty="0" smtClean="0"/>
              <a:t>Osäkerheten och mångfalden av tänkbara utfall av krig är enorm och måste inom rimliga gränser fångas upp i planeringen. </a:t>
            </a:r>
            <a:r>
              <a:rPr lang="sv-SE" i="1" baseline="0" dirty="0" smtClean="0"/>
              <a:t>– t.ex. Sunne kommun (13.300) skulle kanske kunna få ta emot 50.000 internflyktingar från större städer, spontanevakuerade inräknade. Vad är rimligt att planera för? </a:t>
            </a:r>
          </a:p>
          <a:p>
            <a:endParaRPr lang="sv-SE" i="1" baseline="0" dirty="0" smtClean="0"/>
          </a:p>
          <a:p>
            <a:r>
              <a:rPr lang="sv-SE" i="0" baseline="0" dirty="0" smtClean="0"/>
              <a:t>Reglerna för civilt försvar innehåller inga detaljsvar på hur kommunerna och regionernas arbete ska vara utformat och det finns inga mått på hur stor kommunernas och regionernas förmåga ska vara utan reglerna anger snarast en riktning för planeringen. Genom att försöka sätta sig in i hur ett krig faktiskt kan drabba befolkningen kan man komma ett steg närmare i att sätta upp mål för hur olika uppgifter som ransonering, inkvartering eller omhändertagande av skadade bör utformas.</a:t>
            </a:r>
            <a:endParaRPr lang="sv-SE" i="0"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4</a:t>
            </a:fld>
            <a:endParaRPr lang="sv-SE"/>
          </a:p>
        </p:txBody>
      </p:sp>
    </p:spTree>
    <p:extLst>
      <p:ext uri="{BB962C8B-B14F-4D97-AF65-F5344CB8AC3E}">
        <p14:creationId xmlns:p14="http://schemas.microsoft.com/office/powerpoint/2010/main" val="777820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Ansvarsprincipen</a:t>
            </a:r>
            <a:r>
              <a:rPr lang="sv-SE" dirty="0" smtClean="0"/>
              <a:t> </a:t>
            </a:r>
          </a:p>
          <a:p>
            <a:r>
              <a:rPr lang="sv-SE" dirty="0" smtClean="0"/>
              <a:t>Ansvarsprincipen är den politiska eller idémässiga utgångspunkt som använts</a:t>
            </a:r>
            <a:r>
              <a:rPr lang="sv-SE" baseline="0" dirty="0" smtClean="0"/>
              <a:t> som motiv för att utforma det system för krishantering och höjd beredskap som Sverige har idag. </a:t>
            </a:r>
            <a:r>
              <a:rPr lang="sv-SE" i="1" baseline="0" dirty="0" smtClean="0"/>
              <a:t>Principen innebär att den aktör som har ansvaret under normala förhållanden också har detta ansvar under kris eller krig. </a:t>
            </a:r>
          </a:p>
          <a:p>
            <a:endParaRPr lang="sv-SE" baseline="0" dirty="0" smtClean="0"/>
          </a:p>
          <a:p>
            <a:r>
              <a:rPr lang="sv-SE" baseline="0" dirty="0" smtClean="0"/>
              <a:t>Skälet till att principen används är att kompetens, resurser och förberedelser för att hantera svåra påfrestningar på samhället görs bäst av den organisation som har byggt upp en förmåga för motsvarande mindre händelser under normala förhållanden. En förflyttning av ansvar innebär också i sig tidsutdräkt och kräver mer resurser om en ny alternativ aktör ska planera och förbereda för en tillkommande uppgift. Även utifrån ett samverkansperspektiv är det en fördel att olika aktörer kan förbereda sig för hur de ska arbeta med varandra under fred och att den samverkan aktörerna har i vardagen blir en grund för samverkan i krig.</a:t>
            </a:r>
          </a:p>
          <a:p>
            <a:endParaRPr lang="sv-SE" baseline="0" dirty="0" smtClean="0"/>
          </a:p>
          <a:p>
            <a:r>
              <a:rPr lang="sv-SE" baseline="0" dirty="0" smtClean="0"/>
              <a:t>För kommunerna och regionernas del innebär ansvarsprincipen tillämpning på totalförsvaret att vardagsuppgifterna består.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Verksamhet att upprätthålla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smtClean="0"/>
              <a:t>Det</a:t>
            </a:r>
            <a:r>
              <a:rPr lang="sv-SE" b="0" baseline="0" dirty="0" smtClean="0"/>
              <a:t> finns många särskilda uppgifter och förfaranderegler för kriget som kommuner och regioner behöver känna till. Det som kommer att kräva mest arbete av kommuner och regioner är dock med största sannolikhet att fortsätta utföra sina grundläggande uppgifter i fred. De grundläggande uppgifterna är viktiga för befolkningens behov och under de stora eller enorma störningar som kriget innebär kommer det krävas väldigt mycket arbete att leverera de nödvändiga och grundläggande samhällstjänsterna.</a:t>
            </a:r>
          </a:p>
          <a:p>
            <a:endParaRPr lang="sv-SE" baseline="0" dirty="0" smtClean="0"/>
          </a:p>
          <a:p>
            <a:r>
              <a:rPr lang="sv-SE" dirty="0" smtClean="0"/>
              <a:t>Listan på uppgifter är inte</a:t>
            </a:r>
            <a:r>
              <a:rPr lang="sv-SE" baseline="0" dirty="0" smtClean="0"/>
              <a:t> uttömmande! Detta är dock verksamheter som i normalfallet behöver fortgå även under höjd beredskap. Däremot kan det finnas skäl att prioritera upp eller ner vissa av verksamheterna. </a:t>
            </a:r>
          </a:p>
          <a:p>
            <a:endParaRPr lang="sv-SE" baseline="0" dirty="0" smtClean="0"/>
          </a:p>
          <a:p>
            <a:endParaRPr lang="sv-SE" baseline="0" dirty="0" smtClean="0"/>
          </a:p>
          <a:p>
            <a:endParaRPr lang="sv-SE" baseline="0" dirty="0" smtClean="0"/>
          </a:p>
        </p:txBody>
      </p:sp>
      <p:sp>
        <p:nvSpPr>
          <p:cNvPr id="4" name="Platshållare för bildnummer 3"/>
          <p:cNvSpPr>
            <a:spLocks noGrp="1"/>
          </p:cNvSpPr>
          <p:nvPr>
            <p:ph type="sldNum" sz="quarter" idx="10"/>
          </p:nvPr>
        </p:nvSpPr>
        <p:spPr/>
        <p:txBody>
          <a:bodyPr/>
          <a:lstStyle/>
          <a:p>
            <a:fld id="{1C108504-C25C-408B-8DAD-9A2CE2E04DB3}" type="slidenum">
              <a:rPr lang="sv-SE" smtClean="0"/>
              <a:t>5</a:t>
            </a:fld>
            <a:endParaRPr lang="sv-SE"/>
          </a:p>
        </p:txBody>
      </p:sp>
    </p:spTree>
    <p:extLst>
      <p:ext uri="{BB962C8B-B14F-4D97-AF65-F5344CB8AC3E}">
        <p14:creationId xmlns:p14="http://schemas.microsoft.com/office/powerpoint/2010/main" val="3390640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Exempel</a:t>
            </a:r>
          </a:p>
          <a:p>
            <a:r>
              <a:rPr lang="sv-SE" dirty="0" smtClean="0"/>
              <a:t>Detta är en exemplifierande lista.</a:t>
            </a:r>
            <a:r>
              <a:rPr lang="sv-SE" baseline="0" dirty="0" smtClean="0"/>
              <a:t> </a:t>
            </a:r>
            <a:r>
              <a:rPr lang="sv-SE" dirty="0" smtClean="0"/>
              <a:t>En mera utförlig lista med författningar</a:t>
            </a:r>
            <a:r>
              <a:rPr lang="sv-SE" baseline="0" dirty="0" smtClean="0"/>
              <a:t> som reglerar kommunerna och regionernas verksamhet under höjd beredskap finns i de bägge vägledningarna. Utöver särskilda lagar och förordningar finns det många kompletterande regler om höjd beredskap infogade i ordinarie lagstiftning.</a:t>
            </a:r>
          </a:p>
          <a:p>
            <a:endParaRPr lang="sv-SE" baseline="0" dirty="0" smtClean="0"/>
          </a:p>
          <a:p>
            <a:r>
              <a:rPr lang="sv-SE" b="1" baseline="0" dirty="0" smtClean="0"/>
              <a:t>Lagstiftningen sätter inga exakta nivåer</a:t>
            </a:r>
          </a:p>
          <a:p>
            <a:r>
              <a:rPr lang="sv-SE" baseline="0" dirty="0" smtClean="0"/>
              <a:t>En allmän reflektion över lagstiftningen för kriget är att den i princip inte anger nivåer för det offentligas prestationer. Det går alltså inte att direkt ut lagstiftningen läsa vilken kapacitet en kommun ska ha på sin förmåga att ta emot människor för inkvartering, eller vilken kapacitet kommunen ska ha på sin verksamhet för att ge stöd till ransonering m.m.</a:t>
            </a:r>
          </a:p>
          <a:p>
            <a:endParaRPr lang="sv-SE" baseline="0" dirty="0" smtClean="0"/>
          </a:p>
          <a:p>
            <a:r>
              <a:rPr lang="sv-SE" baseline="0" dirty="0" smtClean="0"/>
              <a:t>Regering och riksdag har i olika sammanhang börjat ange generella mål för det civila försvarets förmåga i propositioner och utredningar. Har kan exempelvis nämnas ”tre-månaders målet” för uthålligheten i Försvarsberedningens redovisning </a:t>
            </a:r>
            <a:r>
              <a:rPr lang="sv-SE" i="1" baseline="0" dirty="0" smtClean="0"/>
              <a:t>Motståndskraft. </a:t>
            </a:r>
            <a:r>
              <a:rPr lang="sv-SE" i="0" baseline="0" dirty="0" smtClean="0"/>
              <a:t>Dessa mål ger viss vägledning men för att kunna bestämma vilken förmåga som verksamheten ska ha behövs även antaganden om vilka behov som finns. T.ex. om målet är tre månaders livsmedelsförsörjning måste det göras ett antaganden om hur många personer som ska försörjas i en viss kommun. </a:t>
            </a:r>
          </a:p>
          <a:p>
            <a:endParaRPr lang="sv-SE" i="0" baseline="0" dirty="0" smtClean="0"/>
          </a:p>
          <a:p>
            <a:r>
              <a:rPr lang="sv-SE" i="0" baseline="0" dirty="0" smtClean="0"/>
              <a:t>Det är troligen så att mera preciserade krav på kommunernas och regionernas förmåga kommer att formuleras allt eftersom totalförsvarsplaneringen utvecklas och samtidigt som det skapas finansiering för uppgifterna.</a:t>
            </a:r>
            <a:endParaRPr lang="sv-SE" i="0"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6</a:t>
            </a:fld>
            <a:endParaRPr lang="sv-SE"/>
          </a:p>
        </p:txBody>
      </p:sp>
    </p:spTree>
    <p:extLst>
      <p:ext uri="{BB962C8B-B14F-4D97-AF65-F5344CB8AC3E}">
        <p14:creationId xmlns:p14="http://schemas.microsoft.com/office/powerpoint/2010/main" val="2412697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baseline="0" dirty="0" smtClean="0">
                <a:solidFill>
                  <a:schemeClr val="tx1"/>
                </a:solidFill>
                <a:effectLst/>
                <a:latin typeface="+mn-lt"/>
                <a:ea typeface="+mn-ea"/>
                <a:cs typeface="+mn-cs"/>
              </a:rPr>
              <a:t>Förberedelser för krig</a:t>
            </a:r>
            <a:endParaRPr lang="sv-SE" sz="1200" b="1"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Det övergripande uppdraget till kommunerna och regionerna</a:t>
            </a:r>
            <a:r>
              <a:rPr lang="sv-SE" sz="1200" kern="1200" baseline="0" dirty="0" smtClean="0">
                <a:solidFill>
                  <a:schemeClr val="tx1"/>
                </a:solidFill>
                <a:effectLst/>
                <a:latin typeface="+mn-lt"/>
                <a:ea typeface="+mn-ea"/>
                <a:cs typeface="+mn-cs"/>
              </a:rPr>
              <a:t> att förbereda och planera för krig ges i lagen respektive förordningen om kommuners och landstings åtgärder inför och vid extraordinära händelser i fredstid och höjd beredskap.</a:t>
            </a:r>
          </a:p>
          <a:p>
            <a:endParaRPr lang="sv-SE" sz="1200" kern="1200" baseline="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Arbetet med den fredstida krishanteringen är en viktig och grundläggande del av de beredskapsförberedelser som behövs för höjd beredskap,</a:t>
            </a:r>
            <a:r>
              <a:rPr lang="sv-SE" sz="1200" kern="1200" baseline="0" dirty="0" smtClean="0">
                <a:solidFill>
                  <a:schemeClr val="tx1"/>
                </a:solidFill>
                <a:effectLst/>
                <a:latin typeface="+mn-lt"/>
                <a:ea typeface="+mn-ea"/>
                <a:cs typeface="+mn-cs"/>
              </a:rPr>
              <a:t> men krig ställer ännu högre krav på verksamheten och kommunerna och regionerna behöver därför särskilt fråga sig vad som krävs då och utifrån det planera för verksamhetens arbete under krig.</a:t>
            </a:r>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dirty="0" smtClean="0"/>
              <a:t>Kommunerna behöver både fundera över hur ordinarie verksamhet ska fungera under krig</a:t>
            </a:r>
            <a:r>
              <a:rPr lang="sv-SE" baseline="0" dirty="0" smtClean="0"/>
              <a:t> och h</a:t>
            </a:r>
            <a:r>
              <a:rPr lang="sv-SE" dirty="0" smtClean="0"/>
              <a:t>ur ska tillkommande uppgifter ska utföras. Man behöver också fundera över vilken verksamhet som behöver prioriteras och vilken verksamhet som kanske inte ska eller kan bedrivas. En viktig del av planeringen är hur verksamheten</a:t>
            </a:r>
            <a:r>
              <a:rPr lang="sv-SE" baseline="0" dirty="0" smtClean="0"/>
              <a:t> ska organiseras under krig och hur </a:t>
            </a:r>
            <a:r>
              <a:rPr lang="sv-SE" dirty="0" smtClean="0"/>
              <a:t>personalförsörjningen ska</a:t>
            </a:r>
            <a:r>
              <a:rPr lang="sv-SE" baseline="0" dirty="0" smtClean="0"/>
              <a:t> lösas. Krigsplacering av personal är ett planeringsinstrument i detta arbete.</a:t>
            </a:r>
            <a:endParaRPr lang="sv-SE" dirty="0" smtClean="0"/>
          </a:p>
          <a:p>
            <a:endParaRPr lang="sv-SE" b="1" dirty="0" smtClean="0"/>
          </a:p>
          <a:p>
            <a:r>
              <a:rPr lang="sv-SE" b="1" dirty="0" smtClean="0"/>
              <a:t>LEH - lag (2006:544) om kommuners och landstings åtgärder inför och vid extraordinära händelser i fredstid och höjd beredskap</a:t>
            </a:r>
          </a:p>
          <a:p>
            <a:endParaRPr lang="sv-SE" b="1" dirty="0" smtClean="0"/>
          </a:p>
          <a:p>
            <a:r>
              <a:rPr lang="sv-SE" sz="1200" b="1" i="0" u="none" strike="noStrike" kern="1200" dirty="0" smtClean="0">
                <a:solidFill>
                  <a:schemeClr val="tx1"/>
                </a:solidFill>
                <a:effectLst/>
                <a:latin typeface="+mn-lt"/>
                <a:ea typeface="+mn-ea"/>
                <a:cs typeface="+mn-cs"/>
              </a:rPr>
              <a:t>3 kap. 1 §</a:t>
            </a:r>
          </a:p>
          <a:p>
            <a:r>
              <a:rPr lang="sv-SE" sz="1200" b="0" i="0" u="none" strike="noStrike" kern="1200" dirty="0" smtClean="0">
                <a:solidFill>
                  <a:schemeClr val="tx1"/>
                </a:solidFill>
                <a:effectLst/>
                <a:latin typeface="+mn-lt"/>
                <a:ea typeface="+mn-ea"/>
                <a:cs typeface="+mn-cs"/>
              </a:rPr>
              <a:t>Kommuner och landsting skall vidta de förberedelser som behövs för verksamheten under höjd beredskap (beredskapsförberedelser).</a:t>
            </a:r>
          </a:p>
          <a:p>
            <a:endParaRPr lang="sv-SE" sz="1200" kern="1200" dirty="0" smtClean="0">
              <a:solidFill>
                <a:schemeClr val="tx1"/>
              </a:solidFill>
              <a:effectLst/>
              <a:latin typeface="+mn-lt"/>
              <a:ea typeface="+mn-ea"/>
              <a:cs typeface="+mn-cs"/>
            </a:endParaRPr>
          </a:p>
          <a:p>
            <a:r>
              <a:rPr lang="sv-SE" b="1" dirty="0" smtClean="0"/>
              <a:t>Förordning</a:t>
            </a:r>
            <a:r>
              <a:rPr lang="sv-SE" sz="1200" b="1" i="0" u="none" strike="noStrike" kern="1200" dirty="0" smtClean="0">
                <a:solidFill>
                  <a:schemeClr val="tx1"/>
                </a:solidFill>
                <a:effectLst/>
                <a:latin typeface="+mn-lt"/>
                <a:ea typeface="+mn-ea"/>
                <a:cs typeface="+mn-cs"/>
              </a:rPr>
              <a:t> (2006:637) om kommuners och landstings åtgärder inför och vid extraordinära händelser i fredstid och höjd beredskap</a:t>
            </a:r>
            <a:endParaRPr lang="sv-SE" sz="1200" b="1" kern="1200" dirty="0" smtClean="0">
              <a:solidFill>
                <a:schemeClr val="tx1"/>
              </a:solidFill>
              <a:effectLst/>
              <a:latin typeface="+mn-lt"/>
              <a:ea typeface="+mn-ea"/>
              <a:cs typeface="+mn-cs"/>
            </a:endParaRPr>
          </a:p>
          <a:p>
            <a:endParaRPr lang="sv-SE" sz="1200" b="0" i="0" u="none" strike="noStrike" kern="1200" dirty="0" smtClean="0">
              <a:solidFill>
                <a:schemeClr val="tx1"/>
              </a:solidFill>
              <a:effectLst/>
              <a:latin typeface="+mn-lt"/>
              <a:ea typeface="+mn-ea"/>
              <a:cs typeface="+mn-cs"/>
            </a:endParaRPr>
          </a:p>
          <a:p>
            <a:r>
              <a:rPr lang="sv-SE" sz="1200" b="1" i="1" kern="1200" dirty="0" smtClean="0">
                <a:solidFill>
                  <a:schemeClr val="tx1"/>
                </a:solidFill>
                <a:effectLst/>
                <a:latin typeface="+mn-lt"/>
                <a:ea typeface="+mn-ea"/>
                <a:cs typeface="+mn-cs"/>
              </a:rPr>
              <a:t>Förberedelser inför och verksamhet under höjd beredskap - </a:t>
            </a:r>
            <a:r>
              <a:rPr lang="sv-SE" sz="1200" b="1" kern="1200" dirty="0" smtClean="0">
                <a:solidFill>
                  <a:schemeClr val="tx1"/>
                </a:solidFill>
                <a:effectLst/>
                <a:latin typeface="+mn-lt"/>
                <a:ea typeface="+mn-ea"/>
                <a:cs typeface="+mn-cs"/>
              </a:rPr>
              <a:t>Planläggning</a:t>
            </a:r>
          </a:p>
          <a:p>
            <a:pPr fontAlgn="t"/>
            <a:r>
              <a:rPr lang="sv-SE" sz="1200" b="1" i="0" u="none" strike="noStrike" kern="1200" dirty="0" smtClean="0">
                <a:solidFill>
                  <a:schemeClr val="tx1"/>
                </a:solidFill>
                <a:effectLst/>
                <a:latin typeface="+mn-lt"/>
                <a:ea typeface="+mn-ea"/>
                <a:cs typeface="+mn-cs"/>
              </a:rPr>
              <a:t>4 § </a:t>
            </a:r>
            <a:r>
              <a:rPr lang="sv-SE" sz="1200" b="0" i="0" u="none" strike="noStrike" kern="1200" dirty="0" smtClean="0">
                <a:solidFill>
                  <a:schemeClr val="tx1"/>
                </a:solidFill>
                <a:effectLst/>
                <a:latin typeface="+mn-lt"/>
                <a:ea typeface="+mn-ea"/>
                <a:cs typeface="+mn-cs"/>
              </a:rPr>
              <a:t>Varje kommun och landsting skall ha de planer som behövs för verksamheten under höjd beredskap. Dessa skall innehålla uppgifter om den verksamhet som är avsedd att bedrivas under höjd beredskap. Av planerna skall också framgå krigsorganisationen, den personal som skall tjänstgöra i denna och vad som i övrigt behövs för att kommunen eller landstinget skall kunna höja sin beredskap och bedriva verksamheten under höjd beredskap.</a:t>
            </a:r>
          </a:p>
          <a:p>
            <a:endParaRPr lang="sv-SE" sz="1200" b="0" i="0" u="none" strike="noStrike" kern="1200" dirty="0" smtClean="0">
              <a:solidFill>
                <a:schemeClr val="tx1"/>
              </a:solidFill>
              <a:effectLst/>
              <a:latin typeface="+mn-lt"/>
              <a:ea typeface="+mn-ea"/>
              <a:cs typeface="+mn-cs"/>
            </a:endParaRPr>
          </a:p>
          <a:p>
            <a:r>
              <a:rPr lang="sv-SE" sz="1200" b="1" i="0" u="none" strike="noStrike" kern="1200" dirty="0" smtClean="0">
                <a:solidFill>
                  <a:schemeClr val="tx1"/>
                </a:solidFill>
                <a:effectLst/>
                <a:latin typeface="+mn-lt"/>
                <a:ea typeface="+mn-ea"/>
                <a:cs typeface="+mn-cs"/>
              </a:rPr>
              <a:t>5 § </a:t>
            </a:r>
            <a:r>
              <a:rPr lang="sv-SE" sz="1200" b="0" i="0" u="none" strike="noStrike" kern="1200" dirty="0" smtClean="0">
                <a:solidFill>
                  <a:schemeClr val="tx1"/>
                </a:solidFill>
                <a:effectLst/>
                <a:latin typeface="+mn-lt"/>
                <a:ea typeface="+mn-ea"/>
                <a:cs typeface="+mn-cs"/>
              </a:rPr>
              <a:t>Planeringen skall avse såväl beredskapshöjningar efter hand som omedelbart intagande av högsta beredskap.</a:t>
            </a:r>
          </a:p>
          <a:p>
            <a:endParaRPr lang="sv-SE" sz="1200" b="0" i="0" u="none" strike="noStrike"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7</a:t>
            </a:fld>
            <a:endParaRPr lang="sv-SE"/>
          </a:p>
        </p:txBody>
      </p:sp>
    </p:spTree>
    <p:extLst>
      <p:ext uri="{BB962C8B-B14F-4D97-AF65-F5344CB8AC3E}">
        <p14:creationId xmlns:p14="http://schemas.microsoft.com/office/powerpoint/2010/main" val="274663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Geografiskt områdesansvar</a:t>
            </a:r>
          </a:p>
          <a:p>
            <a:r>
              <a:rPr lang="sv-SE" sz="1200" b="0" kern="1200" dirty="0" smtClean="0">
                <a:solidFill>
                  <a:schemeClr val="tx1"/>
                </a:solidFill>
                <a:effectLst/>
                <a:latin typeface="+mn-lt"/>
                <a:ea typeface="+mn-ea"/>
                <a:cs typeface="+mn-cs"/>
              </a:rPr>
              <a:t>En</a:t>
            </a:r>
            <a:r>
              <a:rPr lang="sv-SE" sz="1200" b="0" kern="1200" baseline="0" dirty="0" smtClean="0">
                <a:solidFill>
                  <a:schemeClr val="tx1"/>
                </a:solidFill>
                <a:effectLst/>
                <a:latin typeface="+mn-lt"/>
                <a:ea typeface="+mn-ea"/>
                <a:cs typeface="+mn-cs"/>
              </a:rPr>
              <a:t> av de viktigaste tillkommande uppgifterna för kommunerna under höjd beredskap är det geografiska områdesansvaret. Uppgiften innebär att kommunerna ska verka för samordning av de olika aktörer som verkar som en del av totalförsvaret inom kommunens geografiska område. För att uppnå samordning ska kommunerna verka för att aktörerna samverkar med varandra.</a:t>
            </a:r>
          </a:p>
          <a:p>
            <a:endParaRPr lang="sv-SE" sz="1200" b="0" kern="1200" baseline="0" dirty="0" smtClean="0">
              <a:solidFill>
                <a:schemeClr val="tx1"/>
              </a:solidFill>
              <a:effectLst/>
              <a:latin typeface="+mn-lt"/>
              <a:ea typeface="+mn-ea"/>
              <a:cs typeface="+mn-cs"/>
            </a:endParaRPr>
          </a:p>
          <a:p>
            <a:r>
              <a:rPr lang="sv-SE" sz="1200" b="0" kern="1200" baseline="0" dirty="0" smtClean="0">
                <a:solidFill>
                  <a:schemeClr val="tx1"/>
                </a:solidFill>
                <a:effectLst/>
                <a:latin typeface="+mn-lt"/>
                <a:ea typeface="+mn-ea"/>
                <a:cs typeface="+mn-cs"/>
              </a:rPr>
              <a:t>Uppgiften att vara geografiskt områdesansvarig är under krig en operativ uppgift som är arbetskrävande och intensiv. Effekterna av kriget slår mot de flesta av samhällets funktioner vilket innebär att aktörer med centralt, regionalt, lokalt och </a:t>
            </a:r>
            <a:r>
              <a:rPr lang="sv-SE" sz="1200" b="0" kern="1200" baseline="0" dirty="0" err="1" smtClean="0">
                <a:solidFill>
                  <a:schemeClr val="tx1"/>
                </a:solidFill>
                <a:effectLst/>
                <a:latin typeface="+mn-lt"/>
                <a:ea typeface="+mn-ea"/>
                <a:cs typeface="+mn-cs"/>
              </a:rPr>
              <a:t>sektorsbaserat</a:t>
            </a:r>
            <a:r>
              <a:rPr lang="sv-SE" sz="1200" b="0" kern="1200" baseline="0" dirty="0" smtClean="0">
                <a:solidFill>
                  <a:schemeClr val="tx1"/>
                </a:solidFill>
                <a:effectLst/>
                <a:latin typeface="+mn-lt"/>
                <a:ea typeface="+mn-ea"/>
                <a:cs typeface="+mn-cs"/>
              </a:rPr>
              <a:t> ansvar på olika sätt kommer att vara verksamma i kommunerna. Till detta kommer också näringslivets och frivilligorganisationernas arbete. Utöver uppgifterna för samordning och samverkan ska kommunen också löpande rapportera till länsstyrelsen. </a:t>
            </a:r>
            <a:endParaRPr lang="sv-SE" sz="1200" b="0" kern="1200" dirty="0" smtClean="0">
              <a:solidFill>
                <a:schemeClr val="tx1"/>
              </a:solidFill>
              <a:effectLst/>
              <a:latin typeface="+mn-lt"/>
              <a:ea typeface="+mn-ea"/>
              <a:cs typeface="+mn-cs"/>
            </a:endParaRPr>
          </a:p>
          <a:p>
            <a:endParaRPr lang="sv-SE" sz="1200" b="0" kern="1200" dirty="0" smtClean="0">
              <a:solidFill>
                <a:schemeClr val="tx1"/>
              </a:solidFill>
              <a:effectLst/>
              <a:latin typeface="+mn-lt"/>
              <a:ea typeface="+mn-ea"/>
              <a:cs typeface="+mn-cs"/>
            </a:endParaRPr>
          </a:p>
          <a:p>
            <a:r>
              <a:rPr lang="sv-SE" sz="1200" b="0" kern="1200" dirty="0" smtClean="0">
                <a:solidFill>
                  <a:schemeClr val="tx1"/>
                </a:solidFill>
                <a:effectLst/>
                <a:latin typeface="+mn-lt"/>
                <a:ea typeface="+mn-ea"/>
                <a:cs typeface="+mn-cs"/>
              </a:rPr>
              <a:t>Regionerna har inte något geografiskt områdesansvar. (av naturliga skäl eftersom det i stora delar annars hade varit parallellt med kommunernas eller länsstyrelsernas geografiska områdesansvar) De har däremot som alla andra offentliga aktörer ett ansvar för att samverka med andra och för att regionens</a:t>
            </a:r>
            <a:r>
              <a:rPr lang="sv-SE" sz="1200" b="0" kern="1200" baseline="0" dirty="0" smtClean="0">
                <a:solidFill>
                  <a:schemeClr val="tx1"/>
                </a:solidFill>
                <a:effectLst/>
                <a:latin typeface="+mn-lt"/>
                <a:ea typeface="+mn-ea"/>
                <a:cs typeface="+mn-cs"/>
              </a:rPr>
              <a:t> verksamhet </a:t>
            </a:r>
            <a:r>
              <a:rPr lang="sv-SE" sz="1200" b="0" kern="1200" dirty="0" smtClean="0">
                <a:solidFill>
                  <a:schemeClr val="tx1"/>
                </a:solidFill>
                <a:effectLst/>
                <a:latin typeface="+mn-lt"/>
                <a:ea typeface="+mn-ea"/>
                <a:cs typeface="+mn-cs"/>
              </a:rPr>
              <a:t>samordnas med andra aktörer. Samverkan och samordning kan också ses som en naturligt förutsättning för att regionerna ska kunna leverera tillräckligt god hälso- och sjukvård under krig. </a:t>
            </a:r>
            <a:r>
              <a:rPr lang="sv-SE" sz="1200" b="0" kern="1200" baseline="0" dirty="0" smtClean="0">
                <a:solidFill>
                  <a:schemeClr val="tx1"/>
                </a:solidFill>
                <a:effectLst/>
                <a:latin typeface="+mn-lt"/>
                <a:ea typeface="+mn-ea"/>
                <a:cs typeface="+mn-cs"/>
              </a:rPr>
              <a:t>Av LEH framgår att r</a:t>
            </a:r>
            <a:r>
              <a:rPr lang="sv-SE" sz="1200" b="0" kern="1200" dirty="0" smtClean="0">
                <a:solidFill>
                  <a:schemeClr val="tx1"/>
                </a:solidFill>
                <a:effectLst/>
                <a:latin typeface="+mn-lt"/>
                <a:ea typeface="+mn-ea"/>
                <a:cs typeface="+mn-cs"/>
              </a:rPr>
              <a:t>egionerna ska rapporterna till Socialstyrelsen,</a:t>
            </a:r>
            <a:r>
              <a:rPr lang="sv-SE" sz="1200" b="0" kern="1200" baseline="0" dirty="0" smtClean="0">
                <a:solidFill>
                  <a:schemeClr val="tx1"/>
                </a:solidFill>
                <a:effectLst/>
                <a:latin typeface="+mn-lt"/>
                <a:ea typeface="+mn-ea"/>
                <a:cs typeface="+mn-cs"/>
              </a:rPr>
              <a:t> MSB och till länsstyrelsen.</a:t>
            </a:r>
          </a:p>
          <a:p>
            <a:endParaRPr lang="sv-SE" sz="1200" b="0" kern="1200" baseline="0" dirty="0" smtClean="0">
              <a:solidFill>
                <a:schemeClr val="tx1"/>
              </a:solidFill>
              <a:effectLst/>
              <a:latin typeface="+mn-lt"/>
              <a:ea typeface="+mn-ea"/>
              <a:cs typeface="+mn-cs"/>
            </a:endParaRPr>
          </a:p>
          <a:p>
            <a:r>
              <a:rPr lang="sv-SE" sz="1200" b="0" kern="1200" baseline="0" dirty="0" smtClean="0">
                <a:solidFill>
                  <a:schemeClr val="tx1"/>
                </a:solidFill>
                <a:effectLst/>
                <a:latin typeface="+mn-lt"/>
                <a:ea typeface="+mn-ea"/>
                <a:cs typeface="+mn-cs"/>
              </a:rPr>
              <a:t>Vid utformningen av en krigsorganisation för det geografiska områdesansvaret kan </a:t>
            </a:r>
            <a:r>
              <a:rPr lang="sv-SE" sz="1200" b="0" kern="1200" baseline="0" dirty="0" err="1" smtClean="0">
                <a:solidFill>
                  <a:schemeClr val="tx1"/>
                </a:solidFill>
                <a:effectLst/>
                <a:latin typeface="+mn-lt"/>
                <a:ea typeface="+mn-ea"/>
                <a:cs typeface="+mn-cs"/>
              </a:rPr>
              <a:t>MSB:s</a:t>
            </a:r>
            <a:r>
              <a:rPr lang="sv-SE" sz="1200" b="0" kern="1200" baseline="0" dirty="0" smtClean="0">
                <a:solidFill>
                  <a:schemeClr val="tx1"/>
                </a:solidFill>
                <a:effectLst/>
                <a:latin typeface="+mn-lt"/>
                <a:ea typeface="+mn-ea"/>
                <a:cs typeface="+mn-cs"/>
              </a:rPr>
              <a:t> publikationer om </a:t>
            </a:r>
            <a:r>
              <a:rPr lang="sv-SE" sz="1200" b="0" i="1" kern="1200" baseline="0" dirty="0" smtClean="0">
                <a:solidFill>
                  <a:schemeClr val="tx1"/>
                </a:solidFill>
                <a:effectLst/>
                <a:latin typeface="+mn-lt"/>
                <a:ea typeface="+mn-ea"/>
                <a:cs typeface="+mn-cs"/>
              </a:rPr>
              <a:t>gemensamma grunder för samverkan och ledning vid samhällsstörningar</a:t>
            </a:r>
          </a:p>
          <a:p>
            <a:r>
              <a:rPr lang="sv-SE" sz="1200" b="0" kern="1200" baseline="0" dirty="0" smtClean="0">
                <a:solidFill>
                  <a:schemeClr val="tx1"/>
                </a:solidFill>
                <a:effectLst/>
                <a:latin typeface="+mn-lt"/>
                <a:ea typeface="+mn-ea"/>
                <a:cs typeface="+mn-cs"/>
              </a:rPr>
              <a:t>vara ett underlag. </a:t>
            </a:r>
          </a:p>
          <a:p>
            <a:endParaRPr lang="sv-SE" sz="1200" b="1"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LEH- Geografiskt områdesansvar</a:t>
            </a:r>
          </a:p>
          <a:p>
            <a:pPr fontAlgn="t"/>
            <a:endParaRPr lang="sv-SE" sz="1200" b="1" i="0" u="none" strike="noStrike" kern="1200" dirty="0" smtClean="0">
              <a:solidFill>
                <a:schemeClr val="tx1"/>
              </a:solidFill>
              <a:effectLst/>
              <a:latin typeface="+mn-lt"/>
              <a:ea typeface="+mn-ea"/>
              <a:cs typeface="+mn-cs"/>
            </a:endParaRPr>
          </a:p>
          <a:p>
            <a:pPr fontAlgn="t"/>
            <a:r>
              <a:rPr lang="sv-SE" sz="1200" b="1" i="0" u="none" strike="noStrike" kern="1200" dirty="0" smtClean="0">
                <a:solidFill>
                  <a:schemeClr val="tx1"/>
                </a:solidFill>
                <a:effectLst/>
                <a:latin typeface="+mn-lt"/>
                <a:ea typeface="+mn-ea"/>
                <a:cs typeface="+mn-cs"/>
              </a:rPr>
              <a:t>3 kap. 4 §</a:t>
            </a:r>
          </a:p>
          <a:p>
            <a:pPr fontAlgn="t"/>
            <a:r>
              <a:rPr lang="sv-SE" sz="1200" b="0" i="0" u="none" strike="noStrike" kern="1200" dirty="0" smtClean="0">
                <a:solidFill>
                  <a:schemeClr val="tx1"/>
                </a:solidFill>
                <a:effectLst/>
                <a:latin typeface="+mn-lt"/>
                <a:ea typeface="+mn-ea"/>
                <a:cs typeface="+mn-cs"/>
              </a:rPr>
              <a:t>Kommunstyrelsen skall under höjd beredskap verka för att den verksamhet som bedrivs i kommunen av olika aktörer samordnas och för att samverkan kommer till stånd mellan dem som bedriver verksamheten.</a:t>
            </a:r>
          </a:p>
          <a:p>
            <a:pPr fontAlgn="t"/>
            <a:endParaRPr lang="sv-SE" sz="1200" b="0" i="0" u="none" strike="noStrike"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Rapportering</a:t>
            </a:r>
          </a:p>
          <a:p>
            <a:pPr fontAlgn="t"/>
            <a:r>
              <a:rPr lang="sv-SE" sz="1200" b="1" i="0" u="none" strike="noStrike" kern="1200" dirty="0" smtClean="0">
                <a:solidFill>
                  <a:schemeClr val="tx1"/>
                </a:solidFill>
                <a:effectLst/>
                <a:latin typeface="+mn-lt"/>
                <a:ea typeface="+mn-ea"/>
                <a:cs typeface="+mn-cs"/>
              </a:rPr>
              <a:t>6 § 2 </a:t>
            </a:r>
            <a:r>
              <a:rPr lang="sv-SE" sz="1200" b="1" i="0" u="none" strike="noStrike" kern="1200" dirty="0" err="1" smtClean="0">
                <a:solidFill>
                  <a:schemeClr val="tx1"/>
                </a:solidFill>
                <a:effectLst/>
                <a:latin typeface="+mn-lt"/>
                <a:ea typeface="+mn-ea"/>
                <a:cs typeface="+mn-cs"/>
              </a:rPr>
              <a:t>st</a:t>
            </a:r>
            <a:r>
              <a:rPr lang="sv-SE" sz="1200" b="1" i="0" u="none" strike="noStrike" kern="1200" dirty="0" smtClean="0">
                <a:solidFill>
                  <a:schemeClr val="tx1"/>
                </a:solidFill>
                <a:effectLst/>
                <a:latin typeface="+mn-lt"/>
                <a:ea typeface="+mn-ea"/>
                <a:cs typeface="+mn-cs"/>
              </a:rPr>
              <a:t> </a:t>
            </a:r>
          </a:p>
          <a:p>
            <a:pPr fontAlgn="t"/>
            <a:r>
              <a:rPr lang="sv-SE" sz="1200" b="0" i="0" u="none" strike="noStrike" kern="1200" dirty="0" smtClean="0">
                <a:solidFill>
                  <a:schemeClr val="tx1"/>
                </a:solidFill>
                <a:effectLst/>
                <a:latin typeface="+mn-lt"/>
                <a:ea typeface="+mn-ea"/>
                <a:cs typeface="+mn-cs"/>
              </a:rPr>
              <a:t>Vid höjd beredskap skall kommunen hålla länsstyrelsen underrättad om beredskapsläget och de övriga förhållanden som har betydelse för det civila försvaret i kommunen.</a:t>
            </a:r>
          </a:p>
          <a:p>
            <a:pPr fontAlgn="t"/>
            <a:endParaRPr lang="sv-SE" sz="1200" b="1" i="0" u="none" strike="noStrike" kern="1200" dirty="0" smtClean="0">
              <a:solidFill>
                <a:schemeClr val="tx1"/>
              </a:solidFill>
              <a:effectLst/>
              <a:latin typeface="+mn-lt"/>
              <a:ea typeface="+mn-ea"/>
              <a:cs typeface="+mn-cs"/>
            </a:endParaRPr>
          </a:p>
          <a:p>
            <a:pPr fontAlgn="t"/>
            <a:r>
              <a:rPr lang="sv-SE" sz="1200" b="1" i="0" u="none" strike="noStrike" kern="1200" dirty="0" smtClean="0">
                <a:solidFill>
                  <a:schemeClr val="tx1"/>
                </a:solidFill>
                <a:effectLst/>
                <a:latin typeface="+mn-lt"/>
                <a:ea typeface="+mn-ea"/>
                <a:cs typeface="+mn-cs"/>
              </a:rPr>
              <a:t>7 § 2 </a:t>
            </a:r>
            <a:r>
              <a:rPr lang="sv-SE" sz="1200" b="1" i="0" u="none" strike="noStrike" kern="1200" dirty="0" err="1" smtClean="0">
                <a:solidFill>
                  <a:schemeClr val="tx1"/>
                </a:solidFill>
                <a:effectLst/>
                <a:latin typeface="+mn-lt"/>
                <a:ea typeface="+mn-ea"/>
                <a:cs typeface="+mn-cs"/>
              </a:rPr>
              <a:t>st</a:t>
            </a:r>
            <a:endParaRPr lang="sv-SE" sz="1200" b="1" i="0" u="none" strike="noStrike" kern="1200" dirty="0" smtClean="0">
              <a:solidFill>
                <a:schemeClr val="tx1"/>
              </a:solidFill>
              <a:effectLst/>
              <a:latin typeface="+mn-lt"/>
              <a:ea typeface="+mn-ea"/>
              <a:cs typeface="+mn-cs"/>
            </a:endParaRPr>
          </a:p>
          <a:p>
            <a:pPr fontAlgn="t"/>
            <a:r>
              <a:rPr lang="sv-SE" sz="1200" b="0" i="0" u="none" strike="noStrike" kern="1200" dirty="0" smtClean="0">
                <a:solidFill>
                  <a:schemeClr val="tx1"/>
                </a:solidFill>
                <a:effectLst/>
                <a:latin typeface="+mn-lt"/>
                <a:ea typeface="+mn-ea"/>
                <a:cs typeface="+mn-cs"/>
              </a:rPr>
              <a:t>Vid höjd beredskap ska landstinget hålla Socialstyrelsen, Myndigheten för samhällsskydd och beredskap och länsstyrelsen underrättade om beredskapsläget och de övriga förhållanden som har betydelse för det civila försvaret inom landstingets ansvarsområde. </a:t>
            </a:r>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1C108504-C25C-408B-8DAD-9A2CE2E04DB3}" type="slidenum">
              <a:rPr lang="sv-SE" smtClean="0"/>
              <a:t>8</a:t>
            </a:fld>
            <a:endParaRPr lang="sv-SE"/>
          </a:p>
        </p:txBody>
      </p:sp>
    </p:spTree>
    <p:extLst>
      <p:ext uri="{BB962C8B-B14F-4D97-AF65-F5344CB8AC3E}">
        <p14:creationId xmlns:p14="http://schemas.microsoft.com/office/powerpoint/2010/main" val="3946108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Ledningsansvar</a:t>
            </a:r>
          </a:p>
          <a:p>
            <a:pPr marL="0" marR="0" lvl="0" indent="0" algn="l" defTabSz="914400" rtl="0" eaLnBrk="1" fontAlgn="t" latinLnBrk="0" hangingPunct="1">
              <a:lnSpc>
                <a:spcPct val="100000"/>
              </a:lnSpc>
              <a:spcBef>
                <a:spcPts val="0"/>
              </a:spcBef>
              <a:spcAft>
                <a:spcPts val="0"/>
              </a:spcAft>
              <a:buClrTx/>
              <a:buSzTx/>
              <a:buFontTx/>
              <a:buNone/>
              <a:tabLst/>
              <a:defRPr/>
            </a:pPr>
            <a:r>
              <a:rPr lang="sv-SE" sz="1200" b="0" i="0" u="none" strike="noStrike" kern="1200" dirty="0" smtClean="0">
                <a:solidFill>
                  <a:schemeClr val="tx1"/>
                </a:solidFill>
                <a:effectLst/>
                <a:latin typeface="+mn-lt"/>
                <a:ea typeface="+mn-ea"/>
                <a:cs typeface="+mn-cs"/>
              </a:rPr>
              <a:t>Under en kris</a:t>
            </a:r>
            <a:r>
              <a:rPr lang="sv-SE" sz="1200" b="0" i="0" u="none" strike="noStrike" kern="1200" baseline="0" dirty="0" smtClean="0">
                <a:solidFill>
                  <a:schemeClr val="tx1"/>
                </a:solidFill>
                <a:effectLst/>
                <a:latin typeface="+mn-lt"/>
                <a:ea typeface="+mn-ea"/>
                <a:cs typeface="+mn-cs"/>
              </a:rPr>
              <a:t> kan kommunen välja att arbeta i ordinarie organisation, att använda krisledningsnämnd samt att välja hur krisledningsnämnden ska vara sammansatt. Krisledningsnämnden kan även utgöras av kommunstyrelsen. </a:t>
            </a:r>
          </a:p>
          <a:p>
            <a:pPr marL="0" marR="0" lvl="0" indent="0" algn="l" defTabSz="914400" rtl="0" eaLnBrk="1" fontAlgn="t" latinLnBrk="0" hangingPunct="1">
              <a:lnSpc>
                <a:spcPct val="100000"/>
              </a:lnSpc>
              <a:spcBef>
                <a:spcPts val="0"/>
              </a:spcBef>
              <a:spcAft>
                <a:spcPts val="0"/>
              </a:spcAft>
              <a:buClrTx/>
              <a:buSzTx/>
              <a:buFontTx/>
              <a:buNone/>
              <a:tabLst/>
              <a:defRPr/>
            </a:pPr>
            <a:endParaRPr lang="sv-SE" sz="1200" b="0" i="0" u="none" strike="noStrike" kern="1200" baseline="0" dirty="0" smtClean="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lang="sv-SE" sz="1200" b="0" i="0" u="none" strike="noStrike" kern="1200" baseline="0" dirty="0" smtClean="0">
                <a:solidFill>
                  <a:schemeClr val="tx1"/>
                </a:solidFill>
                <a:effectLst/>
                <a:latin typeface="+mn-lt"/>
                <a:ea typeface="+mn-ea"/>
                <a:cs typeface="+mn-cs"/>
              </a:rPr>
              <a:t>Under höjd beredskap däremot ska kommunstyrelsen leda kommunens arbete med civilt försvar. Under krig blir kommunen så starkt påverkad att kommunstyrelsen måste stå för en övergripande ledning där olika verksamheter kan prioriteras mot varandra och resurser omfördelas inom hela kommunens verksamhet utifrån behoven. Genom tydliga och stärkta mandat för kommunstyrelsen förbättras också möjligheten till en snabb och effektiv ledning av kommunens verksamhet. </a:t>
            </a:r>
          </a:p>
          <a:p>
            <a:pPr marL="0" marR="0" lvl="0" indent="0" algn="l" defTabSz="914400" rtl="0" eaLnBrk="1" fontAlgn="t" latinLnBrk="0" hangingPunct="1">
              <a:lnSpc>
                <a:spcPct val="100000"/>
              </a:lnSpc>
              <a:spcBef>
                <a:spcPts val="0"/>
              </a:spcBef>
              <a:spcAft>
                <a:spcPts val="0"/>
              </a:spcAft>
              <a:buClrTx/>
              <a:buSzTx/>
              <a:buFontTx/>
              <a:buNone/>
              <a:tabLst/>
              <a:defRPr/>
            </a:pPr>
            <a:endParaRPr lang="sv-SE" sz="1200" b="0" i="0" u="none" strike="noStrike" kern="1200" dirty="0" smtClean="0">
              <a:solidFill>
                <a:schemeClr val="tx1"/>
              </a:solidFill>
              <a:effectLst/>
              <a:latin typeface="+mn-lt"/>
              <a:ea typeface="+mn-ea"/>
              <a:cs typeface="+mn-cs"/>
            </a:endParaRPr>
          </a:p>
          <a:p>
            <a:pPr fontAlgn="t"/>
            <a:r>
              <a:rPr lang="sv-SE" sz="1200" b="0" i="0" u="none" strike="noStrike" kern="1200" dirty="0" smtClean="0">
                <a:solidFill>
                  <a:schemeClr val="tx1"/>
                </a:solidFill>
                <a:effectLst/>
                <a:latin typeface="+mn-lt"/>
                <a:ea typeface="+mn-ea"/>
                <a:cs typeface="+mn-cs"/>
              </a:rPr>
              <a:t>Minns även att under högsta beredskap (krig) är civilt försvar all samhällsverksamhet</a:t>
            </a:r>
            <a:r>
              <a:rPr lang="sv-SE" sz="1200" b="0" i="0" u="none" strike="noStrike" kern="1200" baseline="0" dirty="0" smtClean="0">
                <a:solidFill>
                  <a:schemeClr val="tx1"/>
                </a:solidFill>
                <a:effectLst/>
                <a:latin typeface="+mn-lt"/>
                <a:ea typeface="+mn-ea"/>
                <a:cs typeface="+mn-cs"/>
              </a:rPr>
              <a:t> som då ska bedrivas. Det innebär alltså att kommunstyrelsen då ska leda allt det arbete som kommunen kommer att bedriva.</a:t>
            </a:r>
            <a:endParaRPr lang="sv-SE" sz="1200" b="0" i="0" u="none" strike="noStrike" kern="1200" dirty="0" smtClean="0">
              <a:solidFill>
                <a:schemeClr val="tx1"/>
              </a:solidFill>
              <a:effectLst/>
              <a:latin typeface="+mn-lt"/>
              <a:ea typeface="+mn-ea"/>
              <a:cs typeface="+mn-cs"/>
            </a:endParaRPr>
          </a:p>
          <a:p>
            <a:pPr fontAlgn="t"/>
            <a:endParaRPr lang="sv-SE" sz="1200" b="0" i="0" u="none" strike="noStrike" kern="1200" dirty="0" smtClean="0">
              <a:solidFill>
                <a:schemeClr val="tx1"/>
              </a:solidFill>
              <a:effectLst/>
              <a:latin typeface="+mn-lt"/>
              <a:ea typeface="+mn-ea"/>
              <a:cs typeface="+mn-cs"/>
            </a:endParaRPr>
          </a:p>
          <a:p>
            <a:pPr fontAlgn="t"/>
            <a:r>
              <a:rPr lang="sv-SE" sz="1200" b="1" i="0" u="none" strike="noStrike" kern="1200" dirty="0" smtClean="0">
                <a:solidFill>
                  <a:schemeClr val="tx1"/>
                </a:solidFill>
                <a:effectLst/>
                <a:latin typeface="+mn-lt"/>
                <a:ea typeface="+mn-ea"/>
                <a:cs typeface="+mn-cs"/>
              </a:rPr>
              <a:t>LEH</a:t>
            </a:r>
          </a:p>
          <a:p>
            <a:pPr fontAlgn="t"/>
            <a:r>
              <a:rPr lang="sv-SE" sz="1200" b="1" i="0" u="none" strike="noStrike" kern="1200" dirty="0" smtClean="0">
                <a:solidFill>
                  <a:schemeClr val="tx1"/>
                </a:solidFill>
                <a:effectLst/>
                <a:latin typeface="+mn-lt"/>
                <a:ea typeface="+mn-ea"/>
                <a:cs typeface="+mn-cs"/>
              </a:rPr>
              <a:t>3 kap. 2 §</a:t>
            </a:r>
          </a:p>
          <a:p>
            <a:pPr fontAlgn="t"/>
            <a:endParaRPr lang="sv-SE" sz="1200" b="0" i="0" u="none" strike="noStrike" kern="1200" dirty="0" smtClean="0">
              <a:solidFill>
                <a:schemeClr val="tx1"/>
              </a:solidFill>
              <a:effectLst/>
              <a:latin typeface="+mn-lt"/>
              <a:ea typeface="+mn-ea"/>
              <a:cs typeface="+mn-cs"/>
            </a:endParaRPr>
          </a:p>
          <a:p>
            <a:pPr fontAlgn="t"/>
            <a:r>
              <a:rPr lang="sv-SE" sz="1200" b="0" i="0" u="none" strike="noStrike" kern="1200" dirty="0" smtClean="0">
                <a:solidFill>
                  <a:schemeClr val="tx1"/>
                </a:solidFill>
                <a:effectLst/>
                <a:latin typeface="+mn-lt"/>
                <a:ea typeface="+mn-ea"/>
                <a:cs typeface="+mn-cs"/>
              </a:rPr>
              <a:t>Under höjd beredskap ansvarar kommunstyrelsen för ledningen av den del av det civila försvaret som kommunen skall bedriva.</a:t>
            </a:r>
          </a:p>
          <a:p>
            <a:pPr fontAlgn="t"/>
            <a:endParaRPr lang="sv-SE" sz="1200" b="0" i="0" u="none" strike="noStrike" kern="1200" dirty="0" smtClean="0">
              <a:solidFill>
                <a:schemeClr val="tx1"/>
              </a:solidFill>
              <a:effectLst/>
              <a:latin typeface="+mn-lt"/>
              <a:ea typeface="+mn-ea"/>
              <a:cs typeface="+mn-cs"/>
            </a:endParaRPr>
          </a:p>
          <a:p>
            <a:pPr fontAlgn="t"/>
            <a:r>
              <a:rPr lang="sv-SE" sz="1200" b="0" i="0" u="none" strike="noStrike" kern="1200" dirty="0" smtClean="0">
                <a:solidFill>
                  <a:schemeClr val="tx1"/>
                </a:solidFill>
                <a:effectLst/>
                <a:latin typeface="+mn-lt"/>
                <a:ea typeface="+mn-ea"/>
                <a:cs typeface="+mn-cs"/>
              </a:rPr>
              <a:t>Under höjd beredskap ansvarar regionstyrelsen för ledningen av den civila hälso- och sjukvården samt den övriga verksamhet för det civila försvaret som regionen skall bedriva.</a:t>
            </a:r>
          </a:p>
          <a:p>
            <a:pPr fontAlgn="t"/>
            <a:endParaRPr lang="sv-SE" sz="1200" b="0" i="0" u="none" strike="noStrike"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1C108504-C25C-408B-8DAD-9A2CE2E04DB3}" type="slidenum">
              <a:rPr lang="sv-SE" smtClean="0"/>
              <a:t>9</a:t>
            </a:fld>
            <a:endParaRPr lang="sv-SE"/>
          </a:p>
        </p:txBody>
      </p:sp>
    </p:spTree>
    <p:extLst>
      <p:ext uri="{BB962C8B-B14F-4D97-AF65-F5344CB8AC3E}">
        <p14:creationId xmlns:p14="http://schemas.microsoft.com/office/powerpoint/2010/main" val="5303895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5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Master" Target="../slideMasters/slideMaster1.xml"/><Relationship Id="rId4" Type="http://schemas.openxmlformats.org/officeDocument/2006/relationships/tags" Target="../tags/tag8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Master" Target="../slideMasters/slideMaster1.xml"/><Relationship Id="rId5" Type="http://schemas.openxmlformats.org/officeDocument/2006/relationships/tags" Target="../tags/tag92.xml"/><Relationship Id="rId4" Type="http://schemas.openxmlformats.org/officeDocument/2006/relationships/tags" Target="../tags/tag9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Master" Target="../slideMasters/slideMaster1.xml"/><Relationship Id="rId4" Type="http://schemas.openxmlformats.org/officeDocument/2006/relationships/tags" Target="../tags/tag9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Master" Target="../slideMasters/slideMaster1.xml"/><Relationship Id="rId5" Type="http://schemas.openxmlformats.org/officeDocument/2006/relationships/tags" Target="../tags/tag104.xml"/><Relationship Id="rId4"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3.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Master" Target="../slideMasters/slideMaster1.xml"/><Relationship Id="rId5" Type="http://schemas.openxmlformats.org/officeDocument/2006/relationships/tags" Target="../tags/tag116.xml"/><Relationship Id="rId4" Type="http://schemas.openxmlformats.org/officeDocument/2006/relationships/tags" Target="../tags/tag1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Master" Target="../slideMasters/slideMaster1.xml"/><Relationship Id="rId4" Type="http://schemas.openxmlformats.org/officeDocument/2006/relationships/tags" Target="../tags/tag120.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Master" Target="../slideMasters/slideMaster1.xml"/><Relationship Id="rId5" Type="http://schemas.openxmlformats.org/officeDocument/2006/relationships/tags" Target="../tags/tag128.xml"/><Relationship Id="rId4" Type="http://schemas.openxmlformats.org/officeDocument/2006/relationships/tags" Target="../tags/tag127.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Master" Target="../slideMasters/slideMaster1.xml"/><Relationship Id="rId4" Type="http://schemas.openxmlformats.org/officeDocument/2006/relationships/tags" Target="../tags/tag132.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slideMaster" Target="../slideMasters/slideMaster1.xml"/><Relationship Id="rId5" Type="http://schemas.openxmlformats.org/officeDocument/2006/relationships/tags" Target="../tags/tag140.xml"/><Relationship Id="rId4" Type="http://schemas.openxmlformats.org/officeDocument/2006/relationships/tags" Target="../tags/tag139.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3.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Master" Target="../slideMasters/slideMaster1.xml"/><Relationship Id="rId5" Type="http://schemas.openxmlformats.org/officeDocument/2006/relationships/tags" Target="../tags/tag145.xml"/><Relationship Id="rId4" Type="http://schemas.openxmlformats.org/officeDocument/2006/relationships/tags" Target="../tags/tag14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4800" y="1368000"/>
            <a:ext cx="8582400" cy="1185077"/>
          </a:xfrm>
        </p:spPr>
        <p:txBody>
          <a:bodyPr anchor="b">
            <a:noAutofit/>
          </a:bodyPr>
          <a:lstStyle>
            <a:lvl1pPr algn="l">
              <a:defRPr sz="4000">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4800" y="2627491"/>
            <a:ext cx="8582400" cy="760640"/>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4" name="Bildobjekt 3" descr="MSB Logotyp">
            <a:extLst>
              <a:ext uri="{FF2B5EF4-FFF2-40B4-BE49-F238E27FC236}">
                <a16:creationId xmlns:a16="http://schemas.microsoft.com/office/drawing/2014/main" id="{C994DFFA-DF5D-4F3A-BF33-218A48784C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14723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60741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29342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0969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28768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7432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2019298" y="1362077"/>
            <a:ext cx="8582400" cy="633743"/>
          </a:xfrm>
        </p:spPr>
        <p:txBody>
          <a:bodyPr anchor="b">
            <a:noAutofit/>
          </a:bodyPr>
          <a:lstStyle>
            <a:lvl1pPr algn="l">
              <a:defRPr sz="4000">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2019299" y="2046494"/>
            <a:ext cx="6608653" cy="1382506"/>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20652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524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58350215"/>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750451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30483724"/>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700652" y="1368000"/>
            <a:ext cx="6552000" cy="1273968"/>
          </a:xfrm>
        </p:spPr>
        <p:txBody>
          <a:bodyPr anchor="t"/>
          <a:lstStyle>
            <a:lvl1pPr>
              <a:defRPr sz="4000">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5953568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8963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2206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89382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8995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990629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37287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51591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085740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965628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28786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39371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022406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90486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5964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6755065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774851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84638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266564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07285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773387"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22316"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347558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4636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93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2418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7957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0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47"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ags" Target="../tags/tag1.xml"/><Relationship Id="rId48" Type="http://schemas.openxmlformats.org/officeDocument/2006/relationships/tags" Target="../tags/tag6.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3"/>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4"/>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5"/>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2019-10-17</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6"/>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47"/>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49"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48"/>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824753"/>
            <a:ext cx="8580582" cy="591671"/>
          </a:xfrm>
        </p:spPr>
        <p:txBody>
          <a:bodyPr/>
          <a:lstStyle/>
          <a:p>
            <a:r>
              <a:rPr lang="sv-SE" dirty="0" smtClean="0"/>
              <a:t>Bakgrund </a:t>
            </a:r>
            <a:endParaRPr lang="sv-SE" dirty="0"/>
          </a:p>
        </p:txBody>
      </p:sp>
      <p:sp>
        <p:nvSpPr>
          <p:cNvPr id="3" name="Platshållare för innehåll 2"/>
          <p:cNvSpPr>
            <a:spLocks noGrp="1"/>
          </p:cNvSpPr>
          <p:nvPr>
            <p:ph idx="1"/>
          </p:nvPr>
        </p:nvSpPr>
        <p:spPr>
          <a:xfrm>
            <a:off x="1773388" y="1606378"/>
            <a:ext cx="8580582" cy="4551827"/>
          </a:xfrm>
        </p:spPr>
        <p:txBody>
          <a:bodyPr/>
          <a:lstStyle/>
          <a:p>
            <a:pPr marL="0" indent="0">
              <a:buNone/>
            </a:pPr>
            <a:r>
              <a:rPr lang="sv-SE" dirty="0"/>
              <a:t>Kommunernas och regionernas uppgifter </a:t>
            </a:r>
            <a:r>
              <a:rPr lang="sv-SE" dirty="0" smtClean="0"/>
              <a:t>under krig är utgångspunkten </a:t>
            </a:r>
            <a:r>
              <a:rPr lang="sv-SE" dirty="0"/>
              <a:t>för </a:t>
            </a:r>
            <a:r>
              <a:rPr lang="sv-SE"/>
              <a:t>att </a:t>
            </a:r>
            <a:r>
              <a:rPr lang="sv-SE" smtClean="0"/>
              <a:t>bilda krigsorganisation, för </a:t>
            </a:r>
            <a:r>
              <a:rPr lang="sv-SE" dirty="0" smtClean="0"/>
              <a:t>personalplanering samt för att krigsplacera </a:t>
            </a:r>
            <a:r>
              <a:rPr lang="sv-SE" dirty="0"/>
              <a:t>personal</a:t>
            </a:r>
            <a:r>
              <a:rPr lang="sv-SE" dirty="0" smtClean="0"/>
              <a:t>.</a:t>
            </a:r>
          </a:p>
          <a:p>
            <a:pPr marL="0" indent="0">
              <a:buNone/>
            </a:pPr>
            <a:endParaRPr lang="sv-SE" dirty="0" smtClean="0"/>
          </a:p>
          <a:p>
            <a:pPr marL="0" indent="0">
              <a:buNone/>
            </a:pPr>
            <a:r>
              <a:rPr lang="sv-SE" dirty="0" smtClean="0"/>
              <a:t>Denna genomgång </a:t>
            </a:r>
            <a:endParaRPr lang="sv-SE" dirty="0"/>
          </a:p>
          <a:p>
            <a:r>
              <a:rPr lang="sv-SE" dirty="0" smtClean="0"/>
              <a:t>ger en övergripande orientering om regelverket,</a:t>
            </a:r>
          </a:p>
          <a:p>
            <a:r>
              <a:rPr lang="sv-SE" dirty="0"/>
              <a:t>g</a:t>
            </a:r>
            <a:r>
              <a:rPr lang="sv-SE" dirty="0" smtClean="0"/>
              <a:t>rundar sig på statens åtaganden i överenskommelse med kommuner och regioner avseende krigsorganisation och krigsplacering, och </a:t>
            </a:r>
          </a:p>
          <a:p>
            <a:r>
              <a:rPr lang="sv-SE" dirty="0" smtClean="0"/>
              <a:t>kan vara till hjälp för länsstyrelsernas och Socialstyrelsens stöd och vägledning</a:t>
            </a:r>
          </a:p>
          <a:p>
            <a:endParaRPr lang="sv-SE" dirty="0"/>
          </a:p>
          <a:p>
            <a:endParaRPr lang="sv-SE" dirty="0"/>
          </a:p>
        </p:txBody>
      </p:sp>
    </p:spTree>
    <p:extLst>
      <p:ext uri="{BB962C8B-B14F-4D97-AF65-F5344CB8AC3E}">
        <p14:creationId xmlns:p14="http://schemas.microsoft.com/office/powerpoint/2010/main" val="3862243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1108424"/>
            <a:ext cx="8580582" cy="739038"/>
          </a:xfrm>
        </p:spPr>
        <p:txBody>
          <a:bodyPr/>
          <a:lstStyle/>
          <a:p>
            <a:r>
              <a:rPr lang="sv-SE" dirty="0" smtClean="0"/>
              <a:t>Organisation, styrning och beslut</a:t>
            </a:r>
            <a:endParaRPr lang="sv-SE" dirty="0"/>
          </a:p>
        </p:txBody>
      </p:sp>
      <p:sp>
        <p:nvSpPr>
          <p:cNvPr id="3" name="Platshållare för innehåll 2"/>
          <p:cNvSpPr>
            <a:spLocks noGrp="1"/>
          </p:cNvSpPr>
          <p:nvPr>
            <p:ph idx="1"/>
          </p:nvPr>
        </p:nvSpPr>
        <p:spPr>
          <a:xfrm>
            <a:off x="1773388" y="1847462"/>
            <a:ext cx="8580582" cy="4777273"/>
          </a:xfrm>
        </p:spPr>
        <p:txBody>
          <a:bodyPr/>
          <a:lstStyle/>
          <a:p>
            <a:pPr marL="0" indent="0">
              <a:buNone/>
            </a:pPr>
            <a:r>
              <a:rPr lang="sv-SE" dirty="0"/>
              <a:t>N</a:t>
            </a:r>
            <a:r>
              <a:rPr lang="sv-SE" dirty="0" smtClean="0"/>
              <a:t>ormala styrformer och processer används så </a:t>
            </a:r>
            <a:r>
              <a:rPr lang="sv-SE" dirty="0"/>
              <a:t>långt som </a:t>
            </a:r>
            <a:r>
              <a:rPr lang="sv-SE" dirty="0" smtClean="0"/>
              <a:t>möjligt </a:t>
            </a:r>
            <a:r>
              <a:rPr lang="sv-SE" b="1" smtClean="0"/>
              <a:t>– </a:t>
            </a:r>
            <a:r>
              <a:rPr lang="sv-SE" smtClean="0"/>
              <a:t>dvs.</a:t>
            </a:r>
            <a:r>
              <a:rPr lang="sv-SE" b="1" smtClean="0"/>
              <a:t> </a:t>
            </a:r>
            <a:r>
              <a:rPr lang="sv-SE" b="1" dirty="0" smtClean="0"/>
              <a:t>kommunallagen </a:t>
            </a:r>
            <a:r>
              <a:rPr lang="sv-SE" dirty="0" smtClean="0"/>
              <a:t>gäller</a:t>
            </a:r>
          </a:p>
          <a:p>
            <a:pPr marL="0" indent="0">
              <a:buNone/>
            </a:pPr>
            <a:r>
              <a:rPr lang="sv-SE" b="1" dirty="0" smtClean="0"/>
              <a:t>Förfarandelagen</a:t>
            </a:r>
            <a:r>
              <a:rPr lang="sv-SE" dirty="0" smtClean="0"/>
              <a:t> gäller om Sverige är i krig eller ”vid höjd beredskap”,  och innebär bl.a. att: </a:t>
            </a:r>
          </a:p>
          <a:p>
            <a:r>
              <a:rPr lang="sv-SE" dirty="0" smtClean="0"/>
              <a:t>kommunstyrelsen kan fatta brådskande beslut i stället för fullmäktige</a:t>
            </a:r>
          </a:p>
          <a:p>
            <a:r>
              <a:rPr lang="sv-SE" dirty="0"/>
              <a:t>f</a:t>
            </a:r>
            <a:r>
              <a:rPr lang="sv-SE" dirty="0" smtClean="0"/>
              <a:t>ullmäktige är beslutsför med 1/3 ledamöter (normalt hälften)</a:t>
            </a:r>
          </a:p>
          <a:p>
            <a:r>
              <a:rPr lang="sv-SE" dirty="0" smtClean="0"/>
              <a:t>kommunstyrelsen och nämnderna är beslutföra med 1/3 ledamöter </a:t>
            </a:r>
          </a:p>
          <a:p>
            <a:r>
              <a:rPr lang="sv-SE" dirty="0" smtClean="0"/>
              <a:t>möjligt att flytta beslutsmandat mellan </a:t>
            </a:r>
            <a:r>
              <a:rPr lang="sv-SE" smtClean="0"/>
              <a:t>nämnder </a:t>
            </a:r>
            <a:r>
              <a:rPr lang="sv-SE" smtClean="0"/>
              <a:t>inkl. </a:t>
            </a:r>
            <a:r>
              <a:rPr lang="sv-SE" dirty="0" smtClean="0"/>
              <a:t>kommunstyrelsen</a:t>
            </a:r>
          </a:p>
          <a:p>
            <a:pPr marL="0" indent="0">
              <a:buNone/>
            </a:pPr>
            <a:endParaRPr lang="sv-SE" dirty="0"/>
          </a:p>
          <a:p>
            <a:endParaRPr lang="sv-SE" dirty="0"/>
          </a:p>
        </p:txBody>
      </p:sp>
    </p:spTree>
    <p:extLst>
      <p:ext uri="{BB962C8B-B14F-4D97-AF65-F5344CB8AC3E}">
        <p14:creationId xmlns:p14="http://schemas.microsoft.com/office/powerpoint/2010/main" val="1385620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1240221"/>
            <a:ext cx="8580582" cy="834599"/>
          </a:xfrm>
        </p:spPr>
        <p:txBody>
          <a:bodyPr/>
          <a:lstStyle/>
          <a:p>
            <a:r>
              <a:rPr lang="sv-SE" dirty="0" smtClean="0"/>
              <a:t>… förfarandelagen innebär också</a:t>
            </a:r>
            <a:endParaRPr lang="sv-SE" dirty="0"/>
          </a:p>
        </p:txBody>
      </p:sp>
      <p:sp>
        <p:nvSpPr>
          <p:cNvPr id="3" name="Platshållare för innehåll 2"/>
          <p:cNvSpPr>
            <a:spLocks noGrp="1"/>
          </p:cNvSpPr>
          <p:nvPr>
            <p:ph idx="1"/>
          </p:nvPr>
        </p:nvSpPr>
        <p:spPr>
          <a:xfrm>
            <a:off x="1773388" y="2265119"/>
            <a:ext cx="8580582" cy="3949069"/>
          </a:xfrm>
        </p:spPr>
        <p:txBody>
          <a:bodyPr/>
          <a:lstStyle/>
          <a:p>
            <a:r>
              <a:rPr lang="sv-SE" dirty="0"/>
              <a:t>Vissa förenklingar för förvaltningens </a:t>
            </a:r>
            <a:r>
              <a:rPr lang="sv-SE" dirty="0" smtClean="0"/>
              <a:t>handläggnings- och beslutsprocesser</a:t>
            </a:r>
          </a:p>
          <a:p>
            <a:r>
              <a:rPr lang="sv-SE" dirty="0" smtClean="0"/>
              <a:t>Turordning utifrån allmänna intressen</a:t>
            </a:r>
          </a:p>
          <a:p>
            <a:r>
              <a:rPr lang="sv-SE" dirty="0" smtClean="0"/>
              <a:t>Att </a:t>
            </a:r>
            <a:r>
              <a:rPr lang="sv-SE" dirty="0"/>
              <a:t>förvaltningen ska prioritera totalförsvarsfrågor</a:t>
            </a:r>
          </a:p>
          <a:p>
            <a:r>
              <a:rPr lang="sv-SE" smtClean="0"/>
              <a:t>Möjlighet </a:t>
            </a:r>
            <a:r>
              <a:rPr lang="sv-SE" dirty="0"/>
              <a:t>för regeringen att besluta om förändrade arbetsuppgifter</a:t>
            </a:r>
          </a:p>
          <a:p>
            <a:r>
              <a:rPr lang="sv-SE" dirty="0" smtClean="0"/>
              <a:t>Länsstyrelsen kan </a:t>
            </a:r>
            <a:r>
              <a:rPr lang="sv-SE" dirty="0"/>
              <a:t>flytta </a:t>
            </a:r>
            <a:r>
              <a:rPr lang="sv-SE" dirty="0" smtClean="0"/>
              <a:t>vissa arbetsuppgifter </a:t>
            </a:r>
            <a:r>
              <a:rPr lang="sv-SE" dirty="0"/>
              <a:t>till kommunen</a:t>
            </a:r>
          </a:p>
          <a:p>
            <a:r>
              <a:rPr lang="sv-SE" dirty="0" smtClean="0"/>
              <a:t>Vissa uppgifter kan falla bort</a:t>
            </a:r>
            <a:endParaRPr lang="sv-SE" dirty="0"/>
          </a:p>
        </p:txBody>
      </p:sp>
    </p:spTree>
    <p:extLst>
      <p:ext uri="{BB962C8B-B14F-4D97-AF65-F5344CB8AC3E}">
        <p14:creationId xmlns:p14="http://schemas.microsoft.com/office/powerpoint/2010/main" val="1869788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690465"/>
            <a:ext cx="8580582" cy="653143"/>
          </a:xfrm>
        </p:spPr>
        <p:txBody>
          <a:bodyPr/>
          <a:lstStyle/>
          <a:p>
            <a:r>
              <a:rPr lang="sv-SE" dirty="0" smtClean="0"/>
              <a:t>Kort om arbetsrätt</a:t>
            </a:r>
            <a:endParaRPr lang="sv-SE" dirty="0"/>
          </a:p>
        </p:txBody>
      </p:sp>
      <p:sp>
        <p:nvSpPr>
          <p:cNvPr id="3" name="Platshållare för innehåll 2"/>
          <p:cNvSpPr>
            <a:spLocks noGrp="1"/>
          </p:cNvSpPr>
          <p:nvPr>
            <p:ph idx="1"/>
          </p:nvPr>
        </p:nvSpPr>
        <p:spPr>
          <a:xfrm>
            <a:off x="1773388" y="1324948"/>
            <a:ext cx="8580582" cy="5533052"/>
          </a:xfrm>
        </p:spPr>
        <p:txBody>
          <a:bodyPr/>
          <a:lstStyle/>
          <a:p>
            <a:pPr marL="0" indent="0">
              <a:buNone/>
            </a:pPr>
            <a:r>
              <a:rPr lang="sv-SE" b="1" dirty="0" smtClean="0"/>
              <a:t>Arbetsrättsliga beredskapslagen</a:t>
            </a:r>
          </a:p>
          <a:p>
            <a:r>
              <a:rPr lang="sv-SE" dirty="0" smtClean="0"/>
              <a:t>Gäller vid högsta beredskap - kan beslutas gälla vid skärpt beredskap</a:t>
            </a:r>
          </a:p>
          <a:p>
            <a:r>
              <a:rPr lang="sv-SE" dirty="0" smtClean="0"/>
              <a:t>Medför vissa undantag i ordinarie regler samt bemyndigar regeringen att besluta om ytterligare undantag och inskränkningar</a:t>
            </a:r>
          </a:p>
          <a:p>
            <a:r>
              <a:rPr lang="sv-SE" dirty="0" smtClean="0"/>
              <a:t>Undantag gällande semester, föräldraledighet, tillämpligheten av MBL och LAS, </a:t>
            </a:r>
            <a:r>
              <a:rPr lang="sv-SE" smtClean="0"/>
              <a:t>fackliga </a:t>
            </a:r>
            <a:r>
              <a:rPr lang="sv-SE" smtClean="0"/>
              <a:t>förtroendemän</a:t>
            </a:r>
            <a:endParaRPr lang="sv-SE" dirty="0"/>
          </a:p>
          <a:p>
            <a:pPr marL="0" indent="0">
              <a:buNone/>
            </a:pPr>
            <a:r>
              <a:rPr lang="sv-SE" b="1" dirty="0" smtClean="0"/>
              <a:t>Arbetstidslagen / förordningen</a:t>
            </a:r>
          </a:p>
          <a:p>
            <a:r>
              <a:rPr lang="sv-SE" dirty="0"/>
              <a:t>R</a:t>
            </a:r>
            <a:r>
              <a:rPr lang="sv-SE" dirty="0" smtClean="0"/>
              <a:t>egeringen får besluta om avvikelser</a:t>
            </a:r>
          </a:p>
          <a:p>
            <a:r>
              <a:rPr lang="sv-SE" dirty="0" smtClean="0"/>
              <a:t>60 timmars arbetsvecka, </a:t>
            </a:r>
            <a:r>
              <a:rPr lang="sv-SE" smtClean="0"/>
              <a:t>24 </a:t>
            </a:r>
            <a:r>
              <a:rPr lang="sv-SE" smtClean="0"/>
              <a:t>timmars </a:t>
            </a:r>
            <a:r>
              <a:rPr lang="sv-SE" dirty="0" smtClean="0"/>
              <a:t>veckovila</a:t>
            </a:r>
          </a:p>
          <a:p>
            <a:pPr marL="0" indent="0">
              <a:buNone/>
            </a:pPr>
            <a:endParaRPr lang="sv-SE" dirty="0" smtClean="0"/>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236791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1282262"/>
            <a:ext cx="8580582" cy="792558"/>
          </a:xfrm>
        </p:spPr>
        <p:txBody>
          <a:bodyPr/>
          <a:lstStyle/>
          <a:p>
            <a:r>
              <a:rPr lang="sv-SE" dirty="0" smtClean="0"/>
              <a:t>Befolkningsskydd</a:t>
            </a:r>
            <a:endParaRPr lang="sv-SE" dirty="0"/>
          </a:p>
        </p:txBody>
      </p:sp>
      <p:sp>
        <p:nvSpPr>
          <p:cNvPr id="3" name="Platshållare för innehåll 2"/>
          <p:cNvSpPr>
            <a:spLocks noGrp="1"/>
          </p:cNvSpPr>
          <p:nvPr>
            <p:ph idx="1"/>
          </p:nvPr>
        </p:nvSpPr>
        <p:spPr>
          <a:xfrm>
            <a:off x="1773388" y="2246457"/>
            <a:ext cx="8580582" cy="3601527"/>
          </a:xfrm>
        </p:spPr>
        <p:txBody>
          <a:bodyPr/>
          <a:lstStyle/>
          <a:p>
            <a:pPr marL="0" indent="0">
              <a:buNone/>
            </a:pPr>
            <a:r>
              <a:rPr lang="sv-SE" b="1" dirty="0" smtClean="0"/>
              <a:t>Skydda befolkningen mot krigets verkningar</a:t>
            </a:r>
          </a:p>
          <a:p>
            <a:r>
              <a:rPr lang="sv-SE" smtClean="0"/>
              <a:t>Utrymning </a:t>
            </a:r>
            <a:r>
              <a:rPr lang="sv-SE" dirty="0" smtClean="0"/>
              <a:t>och inkvartering</a:t>
            </a:r>
          </a:p>
          <a:p>
            <a:r>
              <a:rPr lang="sv-SE" dirty="0" smtClean="0"/>
              <a:t>Skyddsrumsverksamheten</a:t>
            </a:r>
          </a:p>
          <a:p>
            <a:r>
              <a:rPr lang="sv-SE" dirty="0" smtClean="0"/>
              <a:t>Räddningstjänsten</a:t>
            </a:r>
          </a:p>
        </p:txBody>
      </p:sp>
    </p:spTree>
    <p:extLst>
      <p:ext uri="{BB962C8B-B14F-4D97-AF65-F5344CB8AC3E}">
        <p14:creationId xmlns:p14="http://schemas.microsoft.com/office/powerpoint/2010/main" val="3733516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655321"/>
            <a:ext cx="8580582" cy="624839"/>
          </a:xfrm>
        </p:spPr>
        <p:txBody>
          <a:bodyPr/>
          <a:lstStyle/>
          <a:p>
            <a:r>
              <a:rPr lang="sv-SE" dirty="0" smtClean="0"/>
              <a:t>Försörjningsberedskap</a:t>
            </a:r>
            <a:endParaRPr lang="sv-SE" dirty="0"/>
          </a:p>
        </p:txBody>
      </p:sp>
      <p:sp>
        <p:nvSpPr>
          <p:cNvPr id="3" name="Platshållare för innehåll 2"/>
          <p:cNvSpPr>
            <a:spLocks noGrp="1"/>
          </p:cNvSpPr>
          <p:nvPr>
            <p:ph idx="1"/>
          </p:nvPr>
        </p:nvSpPr>
        <p:spPr>
          <a:xfrm>
            <a:off x="1773388" y="1478280"/>
            <a:ext cx="8580582" cy="4791891"/>
          </a:xfrm>
        </p:spPr>
        <p:txBody>
          <a:bodyPr/>
          <a:lstStyle/>
          <a:p>
            <a:pPr marL="0" indent="0">
              <a:buNone/>
            </a:pPr>
            <a:r>
              <a:rPr lang="sv-SE" b="1" dirty="0" smtClean="0"/>
              <a:t>Kristidsverksamhet</a:t>
            </a:r>
          </a:p>
          <a:p>
            <a:pPr marL="0" indent="0">
              <a:buNone/>
            </a:pPr>
            <a:r>
              <a:rPr lang="sv-SE" dirty="0" smtClean="0"/>
              <a:t>Kommunerna har </a:t>
            </a:r>
            <a:r>
              <a:rPr lang="sv-SE" smtClean="0"/>
              <a:t>det </a:t>
            </a:r>
            <a:r>
              <a:rPr lang="sv-SE" smtClean="0"/>
              <a:t>lokala </a:t>
            </a:r>
            <a:r>
              <a:rPr lang="sv-SE" dirty="0" smtClean="0"/>
              <a:t>ansvaret </a:t>
            </a:r>
            <a:endParaRPr lang="sv-SE" dirty="0"/>
          </a:p>
          <a:p>
            <a:pPr marL="0" indent="0">
              <a:buNone/>
            </a:pPr>
            <a:r>
              <a:rPr lang="sv-SE" b="1" dirty="0" smtClean="0"/>
              <a:t>Förfogande</a:t>
            </a:r>
          </a:p>
          <a:p>
            <a:r>
              <a:rPr lang="sv-SE" dirty="0"/>
              <a:t>Kommuner och regioner </a:t>
            </a:r>
            <a:r>
              <a:rPr lang="sv-SE" dirty="0" smtClean="0"/>
              <a:t>beslutar </a:t>
            </a:r>
            <a:r>
              <a:rPr lang="sv-SE" dirty="0"/>
              <a:t>om förfogande av annan egendom än transportmedel, fastigheter och </a:t>
            </a:r>
            <a:r>
              <a:rPr lang="sv-SE" dirty="0" smtClean="0"/>
              <a:t>radioanläggningar.</a:t>
            </a:r>
          </a:p>
          <a:p>
            <a:r>
              <a:rPr lang="sv-SE" dirty="0" smtClean="0"/>
              <a:t>Staten kan förbereda förfogande </a:t>
            </a:r>
            <a:r>
              <a:rPr lang="sv-SE" smtClean="0"/>
              <a:t>genom </a:t>
            </a:r>
            <a:r>
              <a:rPr lang="sv-SE" smtClean="0"/>
              <a:t>s.k.</a:t>
            </a:r>
            <a:r>
              <a:rPr lang="sv-SE" i="1" smtClean="0"/>
              <a:t> </a:t>
            </a:r>
            <a:r>
              <a:rPr lang="sv-SE" i="1" dirty="0" smtClean="0"/>
              <a:t>uttag</a:t>
            </a:r>
          </a:p>
          <a:p>
            <a:pPr marL="0" indent="0">
              <a:buNone/>
            </a:pPr>
            <a:r>
              <a:rPr lang="sv-SE" b="1" dirty="0" smtClean="0"/>
              <a:t>Ransonering / Prisreglering</a:t>
            </a:r>
          </a:p>
          <a:p>
            <a:pPr marL="0" indent="0">
              <a:buNone/>
            </a:pPr>
            <a:r>
              <a:rPr lang="sv-SE" dirty="0" smtClean="0"/>
              <a:t>Kommuner ska medverka, t.ex. genom utdelning av ransoneringsbevis</a:t>
            </a:r>
          </a:p>
          <a:p>
            <a:endParaRPr lang="sv-SE" dirty="0"/>
          </a:p>
          <a:p>
            <a:endParaRPr lang="sv-SE" dirty="0"/>
          </a:p>
        </p:txBody>
      </p:sp>
    </p:spTree>
    <p:extLst>
      <p:ext uri="{BB962C8B-B14F-4D97-AF65-F5344CB8AC3E}">
        <p14:creationId xmlns:p14="http://schemas.microsoft.com/office/powerpoint/2010/main" val="2803790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1292772"/>
            <a:ext cx="8580582" cy="782048"/>
          </a:xfrm>
        </p:spPr>
        <p:txBody>
          <a:bodyPr/>
          <a:lstStyle/>
          <a:p>
            <a:r>
              <a:rPr lang="sv-SE" dirty="0" smtClean="0"/>
              <a:t>Utbildning och skola</a:t>
            </a:r>
            <a:endParaRPr lang="sv-SE" dirty="0"/>
          </a:p>
        </p:txBody>
      </p:sp>
      <p:sp>
        <p:nvSpPr>
          <p:cNvPr id="3" name="Platshållare för innehåll 2"/>
          <p:cNvSpPr>
            <a:spLocks noGrp="1"/>
          </p:cNvSpPr>
          <p:nvPr>
            <p:ph idx="1"/>
          </p:nvPr>
        </p:nvSpPr>
        <p:spPr>
          <a:xfrm>
            <a:off x="1773388" y="2265119"/>
            <a:ext cx="8580582" cy="4117020"/>
          </a:xfrm>
        </p:spPr>
        <p:txBody>
          <a:bodyPr/>
          <a:lstStyle/>
          <a:p>
            <a:pPr marL="0" indent="0">
              <a:buNone/>
            </a:pPr>
            <a:r>
              <a:rPr lang="sv-SE" b="1" dirty="0" smtClean="0"/>
              <a:t>Förordning om skolväsendet under krig och krigsfara</a:t>
            </a:r>
          </a:p>
          <a:p>
            <a:r>
              <a:rPr lang="sv-SE" dirty="0" smtClean="0"/>
              <a:t>Jämkningar i utförandet för att utbildningen ska kunna bedrivas</a:t>
            </a:r>
          </a:p>
          <a:p>
            <a:r>
              <a:rPr lang="sv-SE" dirty="0" smtClean="0"/>
              <a:t>Vårdutbildningar ska prioriteras och det ska ges vissa särskilda vårdutbildningar</a:t>
            </a:r>
          </a:p>
          <a:p>
            <a:r>
              <a:rPr lang="sv-SE" dirty="0" smtClean="0"/>
              <a:t>Grundskoleutbildningar ska prioriteras, annan utbildning </a:t>
            </a:r>
            <a:r>
              <a:rPr lang="sv-SE" smtClean="0"/>
              <a:t>kan </a:t>
            </a:r>
            <a:r>
              <a:rPr lang="sv-SE" smtClean="0"/>
              <a:t>ev. </a:t>
            </a:r>
            <a:r>
              <a:rPr lang="sv-SE" dirty="0" smtClean="0"/>
              <a:t>läggas ned.</a:t>
            </a:r>
          </a:p>
          <a:p>
            <a:r>
              <a:rPr lang="sv-SE" dirty="0" smtClean="0"/>
              <a:t>Arbetsmarknadsutbildningar som ersättning för gymnasieutbildning</a:t>
            </a:r>
            <a:endParaRPr lang="sv-SE" dirty="0"/>
          </a:p>
        </p:txBody>
      </p:sp>
    </p:spTree>
    <p:extLst>
      <p:ext uri="{BB962C8B-B14F-4D97-AF65-F5344CB8AC3E}">
        <p14:creationId xmlns:p14="http://schemas.microsoft.com/office/powerpoint/2010/main" val="2808699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Summering och avslut</a:t>
            </a:r>
            <a:endParaRPr lang="sv-SE" dirty="0"/>
          </a:p>
        </p:txBody>
      </p:sp>
      <p:sp>
        <p:nvSpPr>
          <p:cNvPr id="3" name="Platshållare för innehåll 2"/>
          <p:cNvSpPr>
            <a:spLocks noGrp="1"/>
          </p:cNvSpPr>
          <p:nvPr>
            <p:ph idx="1"/>
          </p:nvPr>
        </p:nvSpPr>
        <p:spPr>
          <a:xfrm>
            <a:off x="1773388" y="2074821"/>
            <a:ext cx="8580582" cy="3791826"/>
          </a:xfrm>
        </p:spPr>
        <p:txBody>
          <a:bodyPr/>
          <a:lstStyle/>
          <a:p>
            <a:r>
              <a:rPr lang="sv-SE" dirty="0" smtClean="0"/>
              <a:t>Kommunernas och regionernas grundläggande uppgifter mycket viktiga vid krig</a:t>
            </a:r>
          </a:p>
          <a:p>
            <a:r>
              <a:rPr lang="sv-SE" dirty="0" smtClean="0"/>
              <a:t>Kompletterande </a:t>
            </a:r>
            <a:r>
              <a:rPr lang="sv-SE" dirty="0"/>
              <a:t>regler </a:t>
            </a:r>
            <a:r>
              <a:rPr lang="sv-SE" dirty="0" smtClean="0"/>
              <a:t>påverkar kommunerna </a:t>
            </a:r>
            <a:r>
              <a:rPr lang="sv-SE" dirty="0"/>
              <a:t>och regionernas verksamhet </a:t>
            </a:r>
            <a:r>
              <a:rPr lang="sv-SE" dirty="0" smtClean="0"/>
              <a:t>inför och under </a:t>
            </a:r>
            <a:r>
              <a:rPr lang="sv-SE" dirty="0"/>
              <a:t>krig</a:t>
            </a:r>
          </a:p>
          <a:p>
            <a:r>
              <a:rPr lang="sv-SE" dirty="0" smtClean="0"/>
              <a:t>Det finns ömsesidiga beroenden inom totalförsvaret och kommunerna och regionerna behöver utgå från detta i planeringen</a:t>
            </a:r>
          </a:p>
          <a:p>
            <a:pPr marL="0" indent="0">
              <a:buNone/>
            </a:pPr>
            <a:endParaRPr lang="sv-SE" dirty="0" smtClean="0"/>
          </a:p>
          <a:p>
            <a:endParaRPr lang="sv-SE" dirty="0" smtClean="0"/>
          </a:p>
          <a:p>
            <a:endParaRPr lang="sv-SE" dirty="0"/>
          </a:p>
        </p:txBody>
      </p:sp>
    </p:spTree>
    <p:extLst>
      <p:ext uri="{BB962C8B-B14F-4D97-AF65-F5344CB8AC3E}">
        <p14:creationId xmlns:p14="http://schemas.microsoft.com/office/powerpoint/2010/main" val="1239800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634483"/>
            <a:ext cx="8580582" cy="727786"/>
          </a:xfrm>
        </p:spPr>
        <p:txBody>
          <a:bodyPr/>
          <a:lstStyle/>
          <a:p>
            <a:r>
              <a:rPr lang="sv-SE" dirty="0" smtClean="0"/>
              <a:t>Lagstiftningen under krig</a:t>
            </a:r>
            <a:endParaRPr lang="sv-SE" dirty="0"/>
          </a:p>
        </p:txBody>
      </p:sp>
      <p:sp>
        <p:nvSpPr>
          <p:cNvPr id="3" name="Platshållare för innehåll 2"/>
          <p:cNvSpPr>
            <a:spLocks noGrp="1"/>
          </p:cNvSpPr>
          <p:nvPr>
            <p:ph idx="1"/>
          </p:nvPr>
        </p:nvSpPr>
        <p:spPr>
          <a:xfrm>
            <a:off x="1773388" y="1492898"/>
            <a:ext cx="8580582" cy="5075853"/>
          </a:xfrm>
        </p:spPr>
        <p:txBody>
          <a:bodyPr/>
          <a:lstStyle/>
          <a:p>
            <a:pPr marL="0" indent="0">
              <a:buNone/>
            </a:pPr>
            <a:r>
              <a:rPr lang="sv-SE" b="1" dirty="0" smtClean="0"/>
              <a:t>Lagstiftningen gäller även i krig</a:t>
            </a:r>
          </a:p>
          <a:p>
            <a:r>
              <a:rPr lang="sv-SE" dirty="0" smtClean="0"/>
              <a:t>Upprätthålla </a:t>
            </a:r>
            <a:r>
              <a:rPr lang="sv-SE" dirty="0"/>
              <a:t>en legitim och folkförankrad styrning av samhället även i </a:t>
            </a:r>
            <a:r>
              <a:rPr lang="sv-SE" dirty="0" smtClean="0"/>
              <a:t>krig</a:t>
            </a:r>
          </a:p>
          <a:p>
            <a:r>
              <a:rPr lang="sv-SE" dirty="0" smtClean="0"/>
              <a:t>Särskilda mandat finns för bl.a. regeringen</a:t>
            </a:r>
          </a:p>
          <a:p>
            <a:r>
              <a:rPr lang="sv-SE" dirty="0" smtClean="0"/>
              <a:t>Särskild lagstiftning kompletterar</a:t>
            </a:r>
          </a:p>
          <a:p>
            <a:pPr marL="0" indent="0">
              <a:buNone/>
            </a:pPr>
            <a:r>
              <a:rPr lang="sv-SE" b="1" dirty="0" smtClean="0"/>
              <a:t>Administrativ beredskap</a:t>
            </a:r>
          </a:p>
          <a:p>
            <a:r>
              <a:rPr lang="sv-SE" dirty="0" smtClean="0"/>
              <a:t>Författningsberedskap</a:t>
            </a:r>
          </a:p>
          <a:p>
            <a:r>
              <a:rPr lang="sv-SE" dirty="0" smtClean="0"/>
              <a:t>Organisationsberedskap</a:t>
            </a:r>
          </a:p>
          <a:p>
            <a:pPr marL="0" indent="0">
              <a:buNone/>
            </a:pPr>
            <a:r>
              <a:rPr lang="sv-SE" b="1" dirty="0" smtClean="0"/>
              <a:t>Fullmaktslagar</a:t>
            </a:r>
          </a:p>
          <a:p>
            <a:r>
              <a:rPr lang="sv-SE" dirty="0" smtClean="0"/>
              <a:t>Regeringen får föreskriva på det ”obligatoriska lagområdet”</a:t>
            </a:r>
            <a:endParaRPr lang="sv-SE" dirty="0"/>
          </a:p>
        </p:txBody>
      </p:sp>
    </p:spTree>
    <p:extLst>
      <p:ext uri="{BB962C8B-B14F-4D97-AF65-F5344CB8AC3E}">
        <p14:creationId xmlns:p14="http://schemas.microsoft.com/office/powerpoint/2010/main" val="3579771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Grundläggande begrepp</a:t>
            </a:r>
            <a:endParaRPr lang="sv-SE" dirty="0"/>
          </a:p>
        </p:txBody>
      </p:sp>
      <p:sp>
        <p:nvSpPr>
          <p:cNvPr id="3" name="Platshållare för innehåll 2"/>
          <p:cNvSpPr>
            <a:spLocks noGrp="1"/>
          </p:cNvSpPr>
          <p:nvPr>
            <p:ph idx="1"/>
          </p:nvPr>
        </p:nvSpPr>
        <p:spPr>
          <a:xfrm>
            <a:off x="1773388" y="2074821"/>
            <a:ext cx="8580582" cy="3791826"/>
          </a:xfrm>
        </p:spPr>
        <p:txBody>
          <a:bodyPr/>
          <a:lstStyle/>
          <a:p>
            <a:pPr marL="0" indent="0">
              <a:buNone/>
            </a:pPr>
            <a:r>
              <a:rPr lang="sv-SE" b="1" dirty="0" smtClean="0"/>
              <a:t>Totalförsvar</a:t>
            </a:r>
          </a:p>
          <a:p>
            <a:r>
              <a:rPr lang="sv-SE" dirty="0" smtClean="0"/>
              <a:t>Militärt försvar</a:t>
            </a:r>
          </a:p>
          <a:p>
            <a:r>
              <a:rPr lang="sv-SE" dirty="0" smtClean="0"/>
              <a:t>Civilt försvar</a:t>
            </a:r>
          </a:p>
          <a:p>
            <a:pPr marL="0" indent="0">
              <a:buNone/>
            </a:pPr>
            <a:r>
              <a:rPr lang="sv-SE" b="1" dirty="0" smtClean="0"/>
              <a:t>Höjd beredskap</a:t>
            </a:r>
          </a:p>
          <a:p>
            <a:r>
              <a:rPr lang="sv-SE" dirty="0" smtClean="0"/>
              <a:t>Skärpt beredskap</a:t>
            </a:r>
          </a:p>
          <a:p>
            <a:r>
              <a:rPr lang="sv-SE" dirty="0" smtClean="0"/>
              <a:t>Högsta beredskap</a:t>
            </a:r>
            <a:endParaRPr lang="sv-SE" dirty="0"/>
          </a:p>
        </p:txBody>
      </p:sp>
    </p:spTree>
    <p:extLst>
      <p:ext uri="{BB962C8B-B14F-4D97-AF65-F5344CB8AC3E}">
        <p14:creationId xmlns:p14="http://schemas.microsoft.com/office/powerpoint/2010/main" val="214303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Några av krigets utmaningar …</a:t>
            </a:r>
            <a:endParaRPr lang="sv-SE" dirty="0"/>
          </a:p>
        </p:txBody>
      </p:sp>
      <p:sp>
        <p:nvSpPr>
          <p:cNvPr id="3" name="Platshållare för innehåll 2"/>
          <p:cNvSpPr>
            <a:spLocks noGrp="1"/>
          </p:cNvSpPr>
          <p:nvPr>
            <p:ph idx="1"/>
          </p:nvPr>
        </p:nvSpPr>
        <p:spPr>
          <a:xfrm>
            <a:off x="1773388" y="1884784"/>
            <a:ext cx="8580582" cy="4180113"/>
          </a:xfrm>
        </p:spPr>
        <p:txBody>
          <a:bodyPr/>
          <a:lstStyle/>
          <a:p>
            <a:r>
              <a:rPr lang="sv-SE" dirty="0" smtClean="0"/>
              <a:t>Ransonering av förnödenheter</a:t>
            </a:r>
            <a:endParaRPr lang="sv-SE" dirty="0"/>
          </a:p>
          <a:p>
            <a:r>
              <a:rPr lang="sv-SE" dirty="0" smtClean="0"/>
              <a:t>Förfogande av privat egendom</a:t>
            </a:r>
          </a:p>
          <a:p>
            <a:r>
              <a:rPr lang="sv-SE" dirty="0" smtClean="0"/>
              <a:t>Utrymning och inkvartering</a:t>
            </a:r>
            <a:endParaRPr lang="sv-SE" dirty="0"/>
          </a:p>
          <a:p>
            <a:r>
              <a:rPr lang="sv-SE" dirty="0" smtClean="0"/>
              <a:t>Personalförsörjning med plikt</a:t>
            </a:r>
            <a:endParaRPr lang="sv-SE" dirty="0"/>
          </a:p>
          <a:p>
            <a:r>
              <a:rPr lang="sv-SE" dirty="0"/>
              <a:t>Disponera </a:t>
            </a:r>
            <a:r>
              <a:rPr lang="sv-SE" dirty="0" smtClean="0"/>
              <a:t>och omfördela arbetskraft </a:t>
            </a:r>
          </a:p>
          <a:p>
            <a:r>
              <a:rPr lang="sv-SE" dirty="0" smtClean="0"/>
              <a:t>Prioritering av knappa resurser på alla områden</a:t>
            </a:r>
          </a:p>
          <a:p>
            <a:r>
              <a:rPr lang="sv-SE" dirty="0" smtClean="0"/>
              <a:t>Kommunikation till medborgare och näringsliv</a:t>
            </a:r>
          </a:p>
          <a:p>
            <a:r>
              <a:rPr lang="sv-SE" dirty="0" smtClean="0"/>
              <a:t>Behov </a:t>
            </a:r>
            <a:r>
              <a:rPr lang="sv-SE" dirty="0"/>
              <a:t>av snabba </a:t>
            </a:r>
            <a:r>
              <a:rPr lang="sv-SE" dirty="0" smtClean="0"/>
              <a:t>beslut i alla delar</a:t>
            </a:r>
            <a:endParaRPr lang="sv-SE" dirty="0"/>
          </a:p>
          <a:p>
            <a:endParaRPr lang="sv-SE" dirty="0"/>
          </a:p>
        </p:txBody>
      </p:sp>
    </p:spTree>
    <p:extLst>
      <p:ext uri="{BB962C8B-B14F-4D97-AF65-F5344CB8AC3E}">
        <p14:creationId xmlns:p14="http://schemas.microsoft.com/office/powerpoint/2010/main" val="2504865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1040524"/>
            <a:ext cx="8580582" cy="935422"/>
          </a:xfrm>
        </p:spPr>
        <p:txBody>
          <a:bodyPr/>
          <a:lstStyle/>
          <a:p>
            <a:r>
              <a:rPr lang="sv-SE" dirty="0" smtClean="0"/>
              <a:t>Grundansvaret</a:t>
            </a:r>
            <a:endParaRPr lang="sv-SE" dirty="0"/>
          </a:p>
        </p:txBody>
      </p:sp>
      <p:sp>
        <p:nvSpPr>
          <p:cNvPr id="3" name="Platshållare för innehåll 2"/>
          <p:cNvSpPr>
            <a:spLocks noGrp="1"/>
          </p:cNvSpPr>
          <p:nvPr>
            <p:ph idx="1"/>
          </p:nvPr>
        </p:nvSpPr>
        <p:spPr>
          <a:xfrm>
            <a:off x="1773388" y="1975945"/>
            <a:ext cx="8580582" cy="4499499"/>
          </a:xfrm>
        </p:spPr>
        <p:txBody>
          <a:bodyPr/>
          <a:lstStyle/>
          <a:p>
            <a:pPr marL="0" indent="0">
              <a:buNone/>
            </a:pPr>
            <a:r>
              <a:rPr lang="sv-SE" b="1" dirty="0" smtClean="0"/>
              <a:t>Ansvarsprincipen </a:t>
            </a:r>
          </a:p>
          <a:p>
            <a:pPr marL="0" indent="0">
              <a:buNone/>
            </a:pPr>
            <a:endParaRPr lang="sv-SE" b="1" dirty="0"/>
          </a:p>
          <a:p>
            <a:pPr marL="0" indent="0">
              <a:buNone/>
            </a:pPr>
            <a:r>
              <a:rPr lang="sv-SE" b="1" dirty="0" smtClean="0"/>
              <a:t>Verksamhet att upprätthålla</a:t>
            </a:r>
          </a:p>
          <a:p>
            <a:r>
              <a:rPr lang="sv-SE" dirty="0"/>
              <a:t>Socialtjänst</a:t>
            </a:r>
          </a:p>
          <a:p>
            <a:r>
              <a:rPr lang="sv-SE" dirty="0"/>
              <a:t>Omsorg</a:t>
            </a:r>
          </a:p>
          <a:p>
            <a:r>
              <a:rPr lang="sv-SE" dirty="0" smtClean="0"/>
              <a:t>Hälso- och sjukvård</a:t>
            </a:r>
          </a:p>
          <a:p>
            <a:r>
              <a:rPr lang="sv-SE" dirty="0" smtClean="0"/>
              <a:t>Teknisk försörjning</a:t>
            </a:r>
          </a:p>
          <a:p>
            <a:r>
              <a:rPr lang="sv-SE" dirty="0" smtClean="0"/>
              <a:t>Räddningstjänst</a:t>
            </a:r>
          </a:p>
          <a:p>
            <a:r>
              <a:rPr lang="sv-SE" dirty="0" smtClean="0"/>
              <a:t>M.m.</a:t>
            </a:r>
            <a:endParaRPr lang="sv-SE" dirty="0"/>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114364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Kompletterande lagstiftning, </a:t>
            </a:r>
            <a:r>
              <a:rPr lang="sv-SE" u="sng" dirty="0" smtClean="0"/>
              <a:t>exempel</a:t>
            </a:r>
            <a:endParaRPr lang="sv-SE" u="sng" dirty="0"/>
          </a:p>
        </p:txBody>
      </p:sp>
      <p:sp>
        <p:nvSpPr>
          <p:cNvPr id="3" name="Platshållare för innehåll 2"/>
          <p:cNvSpPr>
            <a:spLocks noGrp="1"/>
          </p:cNvSpPr>
          <p:nvPr>
            <p:ph idx="1"/>
          </p:nvPr>
        </p:nvSpPr>
        <p:spPr>
          <a:xfrm>
            <a:off x="1773388" y="1922107"/>
            <a:ext cx="8580582" cy="4665306"/>
          </a:xfrm>
        </p:spPr>
        <p:txBody>
          <a:bodyPr/>
          <a:lstStyle/>
          <a:p>
            <a:pPr marL="0" indent="0">
              <a:buNone/>
            </a:pPr>
            <a:r>
              <a:rPr lang="sv-SE" sz="2000" dirty="0"/>
              <a:t>Lag (2006:544) om kommuners och landstings åtgärder inför och vid extraordinära händelser i fredstid och höjd </a:t>
            </a:r>
            <a:r>
              <a:rPr lang="sv-SE" sz="2000" dirty="0" smtClean="0"/>
              <a:t>beredskap</a:t>
            </a:r>
          </a:p>
          <a:p>
            <a:pPr marL="0" indent="0">
              <a:buNone/>
            </a:pPr>
            <a:r>
              <a:rPr lang="sv-SE" sz="2000" dirty="0"/>
              <a:t>Förordning (2006:637) om kommuners och landstings åtgärder inför och vid extraordinära händelser i fredstid och höjd beredskap </a:t>
            </a:r>
          </a:p>
          <a:p>
            <a:pPr marL="0" indent="0">
              <a:buNone/>
            </a:pPr>
            <a:r>
              <a:rPr lang="sv-SE" sz="2000" dirty="0" smtClean="0"/>
              <a:t>Lag </a:t>
            </a:r>
            <a:r>
              <a:rPr lang="sv-SE" sz="2000" dirty="0"/>
              <a:t>(1988:97) om förfarandet hos kommunerna, förvaltningsmyndigheterna och domstolarna under krig eller krigsfara m.m</a:t>
            </a:r>
            <a:r>
              <a:rPr lang="sv-SE" sz="2000" dirty="0" smtClean="0"/>
              <a:t>.</a:t>
            </a:r>
          </a:p>
          <a:p>
            <a:pPr marL="0" indent="0">
              <a:buNone/>
            </a:pPr>
            <a:r>
              <a:rPr lang="sv-SE" sz="2000" dirty="0" smtClean="0"/>
              <a:t>Lag </a:t>
            </a:r>
            <a:r>
              <a:rPr lang="sv-SE" sz="2000" dirty="0"/>
              <a:t>(2006:546) om utrymning och inkvartering m.m. under höjd </a:t>
            </a:r>
            <a:r>
              <a:rPr lang="sv-SE" sz="2000" dirty="0" smtClean="0"/>
              <a:t>beredskap</a:t>
            </a:r>
          </a:p>
          <a:p>
            <a:pPr marL="0" indent="0">
              <a:buNone/>
            </a:pPr>
            <a:r>
              <a:rPr lang="sv-SE" sz="2000" dirty="0"/>
              <a:t>Förordning (1991:1195) om skolväsendet under krig och vid krigsfara m.m</a:t>
            </a:r>
            <a:r>
              <a:rPr lang="sv-SE" sz="2000" dirty="0" smtClean="0"/>
              <a:t>.</a:t>
            </a:r>
          </a:p>
          <a:p>
            <a:pPr marL="0" indent="0">
              <a:buNone/>
            </a:pPr>
            <a:r>
              <a:rPr lang="sv-SE" sz="2000" dirty="0"/>
              <a:t>Förfogandelag (1978:262) </a:t>
            </a:r>
            <a:endParaRPr lang="sv-SE" sz="2000" dirty="0" smtClean="0"/>
          </a:p>
          <a:p>
            <a:pPr marL="0" indent="0">
              <a:buNone/>
            </a:pPr>
            <a:r>
              <a:rPr lang="sv-SE" sz="2000" dirty="0"/>
              <a:t>Totalförsvarets folkrättsförordning (1990:12)</a:t>
            </a:r>
            <a:endParaRPr lang="sv-SE" sz="2000" dirty="0" smtClean="0"/>
          </a:p>
          <a:p>
            <a:pPr marL="0" indent="0">
              <a:buNone/>
            </a:pPr>
            <a:endParaRPr lang="sv-SE" dirty="0"/>
          </a:p>
        </p:txBody>
      </p:sp>
    </p:spTree>
    <p:extLst>
      <p:ext uri="{BB962C8B-B14F-4D97-AF65-F5344CB8AC3E}">
        <p14:creationId xmlns:p14="http://schemas.microsoft.com/office/powerpoint/2010/main" val="2985132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786810"/>
            <a:ext cx="8580582" cy="574158"/>
          </a:xfrm>
        </p:spPr>
        <p:txBody>
          <a:bodyPr/>
          <a:lstStyle/>
          <a:p>
            <a:r>
              <a:rPr lang="sv-SE" dirty="0"/>
              <a:t>B</a:t>
            </a:r>
            <a:r>
              <a:rPr lang="sv-SE" dirty="0" smtClean="0"/>
              <a:t>eredskapsförberedelser</a:t>
            </a:r>
            <a:endParaRPr lang="sv-SE" dirty="0"/>
          </a:p>
        </p:txBody>
      </p:sp>
      <p:sp>
        <p:nvSpPr>
          <p:cNvPr id="3" name="Platshållare för innehåll 2"/>
          <p:cNvSpPr>
            <a:spLocks noGrp="1"/>
          </p:cNvSpPr>
          <p:nvPr>
            <p:ph idx="1"/>
          </p:nvPr>
        </p:nvSpPr>
        <p:spPr>
          <a:xfrm>
            <a:off x="1773388" y="1360969"/>
            <a:ext cx="8580582" cy="5497032"/>
          </a:xfrm>
        </p:spPr>
        <p:txBody>
          <a:bodyPr/>
          <a:lstStyle/>
          <a:p>
            <a:pPr marL="0" indent="0">
              <a:buNone/>
            </a:pPr>
            <a:r>
              <a:rPr lang="sv-SE" b="1" dirty="0" smtClean="0">
                <a:solidFill>
                  <a:schemeClr val="tx1"/>
                </a:solidFill>
              </a:rPr>
              <a:t>3 </a:t>
            </a:r>
            <a:r>
              <a:rPr lang="sv-SE" b="1" dirty="0">
                <a:solidFill>
                  <a:schemeClr val="tx1"/>
                </a:solidFill>
              </a:rPr>
              <a:t>kap. 1 </a:t>
            </a:r>
            <a:r>
              <a:rPr lang="sv-SE" b="1" dirty="0" smtClean="0">
                <a:solidFill>
                  <a:schemeClr val="tx1"/>
                </a:solidFill>
              </a:rPr>
              <a:t>§ </a:t>
            </a:r>
            <a:r>
              <a:rPr lang="sv-SE" b="1" dirty="0" smtClean="0"/>
              <a:t>LEH</a:t>
            </a:r>
            <a:endParaRPr lang="sv-SE" dirty="0" smtClean="0"/>
          </a:p>
          <a:p>
            <a:r>
              <a:rPr lang="sv-SE" dirty="0" smtClean="0"/>
              <a:t>Planera och förbereda så att verksamheten fungerar under krig</a:t>
            </a:r>
          </a:p>
          <a:p>
            <a:r>
              <a:rPr lang="sv-SE" dirty="0" smtClean="0"/>
              <a:t>De fredstida förberedelserna är en grundläggande del</a:t>
            </a:r>
          </a:p>
          <a:p>
            <a:pPr marL="0" indent="0">
              <a:buNone/>
            </a:pPr>
            <a:r>
              <a:rPr lang="sv-SE" b="1" dirty="0" smtClean="0"/>
              <a:t>4 § FEH</a:t>
            </a:r>
          </a:p>
          <a:p>
            <a:r>
              <a:rPr lang="sv-SE" dirty="0" smtClean="0"/>
              <a:t>Planer för verksamheten, inkl. vilken verksamhet som ska bedrivas</a:t>
            </a:r>
          </a:p>
          <a:p>
            <a:r>
              <a:rPr lang="sv-SE" dirty="0" smtClean="0"/>
              <a:t>Uppgifter om krigsorganisation, dess bemanning och vad som övrigt behövs</a:t>
            </a:r>
          </a:p>
          <a:p>
            <a:pPr marL="0" indent="0">
              <a:buNone/>
            </a:pPr>
            <a:r>
              <a:rPr lang="sv-SE" b="1" dirty="0" smtClean="0"/>
              <a:t>5 § FEH</a:t>
            </a:r>
          </a:p>
          <a:p>
            <a:r>
              <a:rPr lang="sv-SE" dirty="0" smtClean="0"/>
              <a:t>Anpassa till beredskapshöjningar i olika takt</a:t>
            </a:r>
          </a:p>
          <a:p>
            <a:pPr marL="0" indent="0">
              <a:buNone/>
            </a:pPr>
            <a:endParaRPr lang="sv-SE" b="1" dirty="0" smtClean="0"/>
          </a:p>
          <a:p>
            <a:endParaRPr lang="sv-SE" dirty="0" smtClean="0"/>
          </a:p>
          <a:p>
            <a:endParaRPr lang="sv-SE" dirty="0" smtClean="0"/>
          </a:p>
          <a:p>
            <a:pPr marL="0" indent="0">
              <a:buNone/>
            </a:pPr>
            <a:endParaRPr lang="sv-SE" dirty="0" smtClean="0"/>
          </a:p>
          <a:p>
            <a:pPr marL="0" indent="0">
              <a:buNone/>
            </a:pPr>
            <a:endParaRPr lang="sv-SE" dirty="0" smtClean="0"/>
          </a:p>
          <a:p>
            <a:endParaRPr lang="sv-SE" dirty="0"/>
          </a:p>
        </p:txBody>
      </p:sp>
    </p:spTree>
    <p:extLst>
      <p:ext uri="{BB962C8B-B14F-4D97-AF65-F5344CB8AC3E}">
        <p14:creationId xmlns:p14="http://schemas.microsoft.com/office/powerpoint/2010/main" val="362089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1219200"/>
            <a:ext cx="8580582" cy="845110"/>
          </a:xfrm>
        </p:spPr>
        <p:txBody>
          <a:bodyPr/>
          <a:lstStyle/>
          <a:p>
            <a:r>
              <a:rPr lang="sv-SE" dirty="0" smtClean="0"/>
              <a:t>Geografiskt områdesansvar</a:t>
            </a:r>
            <a:endParaRPr lang="sv-SE" dirty="0"/>
          </a:p>
        </p:txBody>
      </p:sp>
      <p:sp>
        <p:nvSpPr>
          <p:cNvPr id="3" name="Platshållare för innehåll 2"/>
          <p:cNvSpPr>
            <a:spLocks noGrp="1"/>
          </p:cNvSpPr>
          <p:nvPr>
            <p:ph idx="1"/>
          </p:nvPr>
        </p:nvSpPr>
        <p:spPr/>
        <p:txBody>
          <a:bodyPr/>
          <a:lstStyle/>
          <a:p>
            <a:pPr marL="0" indent="0">
              <a:buNone/>
            </a:pPr>
            <a:r>
              <a:rPr lang="sv-SE" b="1" dirty="0" smtClean="0"/>
              <a:t>3 kap 4 § LEH</a:t>
            </a:r>
          </a:p>
          <a:p>
            <a:r>
              <a:rPr lang="sv-SE" smtClean="0"/>
              <a:t>Kommunens </a:t>
            </a:r>
            <a:r>
              <a:rPr lang="sv-SE" smtClean="0"/>
              <a:t>geografiska </a:t>
            </a:r>
            <a:r>
              <a:rPr lang="sv-SE" dirty="0" smtClean="0"/>
              <a:t>områdesansvar</a:t>
            </a:r>
          </a:p>
          <a:p>
            <a:r>
              <a:rPr lang="sv-SE" dirty="0" smtClean="0"/>
              <a:t>Verka för samverkan och samordning av aktörernas verksamhet</a:t>
            </a:r>
          </a:p>
          <a:p>
            <a:endParaRPr lang="sv-SE" dirty="0"/>
          </a:p>
          <a:p>
            <a:r>
              <a:rPr lang="sv-SE" dirty="0" smtClean="0"/>
              <a:t>En tillkommande operativ uppgift som kan vara nog så intensiv och arbetskrävande</a:t>
            </a:r>
            <a:endParaRPr lang="sv-SE" dirty="0"/>
          </a:p>
          <a:p>
            <a:endParaRPr lang="sv-SE" dirty="0"/>
          </a:p>
        </p:txBody>
      </p:sp>
    </p:spTree>
    <p:extLst>
      <p:ext uri="{BB962C8B-B14F-4D97-AF65-F5344CB8AC3E}">
        <p14:creationId xmlns:p14="http://schemas.microsoft.com/office/powerpoint/2010/main" val="56603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1229710"/>
            <a:ext cx="8580582" cy="845110"/>
          </a:xfrm>
        </p:spPr>
        <p:txBody>
          <a:bodyPr/>
          <a:lstStyle/>
          <a:p>
            <a:r>
              <a:rPr lang="sv-SE" dirty="0" smtClean="0"/>
              <a:t>Ledningen av civilt försvar</a:t>
            </a:r>
            <a:endParaRPr lang="sv-SE" dirty="0"/>
          </a:p>
        </p:txBody>
      </p:sp>
      <p:sp>
        <p:nvSpPr>
          <p:cNvPr id="3" name="Platshållare för innehåll 2"/>
          <p:cNvSpPr>
            <a:spLocks noGrp="1"/>
          </p:cNvSpPr>
          <p:nvPr>
            <p:ph idx="1"/>
          </p:nvPr>
        </p:nvSpPr>
        <p:spPr>
          <a:xfrm>
            <a:off x="1773388" y="2265119"/>
            <a:ext cx="8580582" cy="4322293"/>
          </a:xfrm>
        </p:spPr>
        <p:txBody>
          <a:bodyPr/>
          <a:lstStyle/>
          <a:p>
            <a:pPr marL="0" indent="0">
              <a:buNone/>
            </a:pPr>
            <a:r>
              <a:rPr lang="sv-SE" b="1" dirty="0" smtClean="0">
                <a:solidFill>
                  <a:schemeClr val="tx1"/>
                </a:solidFill>
              </a:rPr>
              <a:t>Ledningsansvar – 3 </a:t>
            </a:r>
            <a:r>
              <a:rPr lang="sv-SE" b="1" dirty="0">
                <a:solidFill>
                  <a:schemeClr val="tx1"/>
                </a:solidFill>
              </a:rPr>
              <a:t>kap. 2 </a:t>
            </a:r>
            <a:r>
              <a:rPr lang="sv-SE" b="1" dirty="0" smtClean="0">
                <a:solidFill>
                  <a:schemeClr val="tx1"/>
                </a:solidFill>
              </a:rPr>
              <a:t>§ LEH</a:t>
            </a:r>
            <a:endParaRPr lang="sv-SE" dirty="0">
              <a:solidFill>
                <a:schemeClr val="tx1"/>
              </a:solidFill>
            </a:endParaRPr>
          </a:p>
          <a:p>
            <a:pPr fontAlgn="t"/>
            <a:r>
              <a:rPr lang="sv-SE" dirty="0">
                <a:solidFill>
                  <a:schemeClr val="tx1"/>
                </a:solidFill>
              </a:rPr>
              <a:t>Under höjd beredskap ansvarar</a:t>
            </a:r>
            <a:r>
              <a:rPr lang="sv-SE" i="1" dirty="0">
                <a:solidFill>
                  <a:schemeClr val="tx1"/>
                </a:solidFill>
              </a:rPr>
              <a:t> kommunstyrelsen </a:t>
            </a:r>
            <a:r>
              <a:rPr lang="sv-SE" dirty="0">
                <a:solidFill>
                  <a:schemeClr val="tx1"/>
                </a:solidFill>
              </a:rPr>
              <a:t>för ledningen av den del av det civila försvaret som kommunen </a:t>
            </a:r>
            <a:r>
              <a:rPr lang="sv-SE" dirty="0" smtClean="0">
                <a:solidFill>
                  <a:schemeClr val="tx1"/>
                </a:solidFill>
              </a:rPr>
              <a:t>ska </a:t>
            </a:r>
            <a:r>
              <a:rPr lang="sv-SE" dirty="0">
                <a:solidFill>
                  <a:schemeClr val="tx1"/>
                </a:solidFill>
              </a:rPr>
              <a:t>bedriva</a:t>
            </a:r>
            <a:r>
              <a:rPr lang="sv-SE" dirty="0" smtClean="0">
                <a:solidFill>
                  <a:schemeClr val="tx1"/>
                </a:solidFill>
              </a:rPr>
              <a:t>.</a:t>
            </a:r>
          </a:p>
          <a:p>
            <a:pPr fontAlgn="t"/>
            <a:endParaRPr lang="sv-SE" dirty="0">
              <a:solidFill>
                <a:schemeClr val="tx1"/>
              </a:solidFill>
            </a:endParaRPr>
          </a:p>
          <a:p>
            <a:pPr fontAlgn="t"/>
            <a:r>
              <a:rPr lang="sv-SE" dirty="0">
                <a:solidFill>
                  <a:schemeClr val="tx1"/>
                </a:solidFill>
              </a:rPr>
              <a:t>Under höjd beredskap ansvarar </a:t>
            </a:r>
            <a:r>
              <a:rPr lang="sv-SE" i="1" dirty="0" smtClean="0">
                <a:solidFill>
                  <a:schemeClr val="tx1"/>
                </a:solidFill>
              </a:rPr>
              <a:t>regionstyrelsen</a:t>
            </a:r>
            <a:r>
              <a:rPr lang="sv-SE" dirty="0" smtClean="0">
                <a:solidFill>
                  <a:schemeClr val="tx1"/>
                </a:solidFill>
              </a:rPr>
              <a:t> </a:t>
            </a:r>
            <a:r>
              <a:rPr lang="sv-SE" dirty="0">
                <a:solidFill>
                  <a:schemeClr val="tx1"/>
                </a:solidFill>
              </a:rPr>
              <a:t>för ledningen av den civila hälso- och sjukvården samt den övriga verksamhet för det civila försvaret som landstinget </a:t>
            </a:r>
            <a:r>
              <a:rPr lang="sv-SE" dirty="0" smtClean="0">
                <a:solidFill>
                  <a:schemeClr val="tx1"/>
                </a:solidFill>
              </a:rPr>
              <a:t>ska </a:t>
            </a:r>
            <a:r>
              <a:rPr lang="sv-SE" dirty="0">
                <a:solidFill>
                  <a:schemeClr val="tx1"/>
                </a:solidFill>
              </a:rPr>
              <a:t>bedriva.</a:t>
            </a:r>
          </a:p>
          <a:p>
            <a:endParaRPr lang="sv-SE" dirty="0"/>
          </a:p>
        </p:txBody>
      </p:sp>
    </p:spTree>
    <p:extLst>
      <p:ext uri="{BB962C8B-B14F-4D97-AF65-F5344CB8AC3E}">
        <p14:creationId xmlns:p14="http://schemas.microsoft.com/office/powerpoint/2010/main" val="19133015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00.xml><?xml version="1.0" encoding="utf-8"?>
<p:tagLst xmlns:a="http://schemas.openxmlformats.org/drawingml/2006/main" xmlns:r="http://schemas.openxmlformats.org/officeDocument/2006/relationships" xmlns:p="http://schemas.openxmlformats.org/presentationml/2006/main">
  <p:tag name="TEXTCOLOR" val="0"/>
</p:tagLst>
</file>

<file path=ppt/tags/tag101.xml><?xml version="1.0" encoding="utf-8"?>
<p:tagLst xmlns:a="http://schemas.openxmlformats.org/drawingml/2006/main" xmlns:r="http://schemas.openxmlformats.org/officeDocument/2006/relationships" xmlns:p="http://schemas.openxmlformats.org/presentationml/2006/main">
  <p:tag name="TEXTCOLOR" val="0"/>
</p:tagLst>
</file>

<file path=ppt/tags/tag102.xml><?xml version="1.0" encoding="utf-8"?>
<p:tagLst xmlns:a="http://schemas.openxmlformats.org/drawingml/2006/main" xmlns:r="http://schemas.openxmlformats.org/officeDocument/2006/relationships" xmlns:p="http://schemas.openxmlformats.org/presentationml/2006/main">
  <p:tag name="TEXTCOLOR" val="0"/>
</p:tagLst>
</file>

<file path=ppt/tags/tag103.xml><?xml version="1.0" encoding="utf-8"?>
<p:tagLst xmlns:a="http://schemas.openxmlformats.org/drawingml/2006/main" xmlns:r="http://schemas.openxmlformats.org/officeDocument/2006/relationships" xmlns:p="http://schemas.openxmlformats.org/presentationml/2006/main">
  <p:tag name="TEXTCOLOR" val="16777215"/>
</p:tagLst>
</file>

<file path=ppt/tags/tag10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05.xml><?xml version="1.0" encoding="utf-8"?>
<p:tagLst xmlns:a="http://schemas.openxmlformats.org/drawingml/2006/main" xmlns:r="http://schemas.openxmlformats.org/officeDocument/2006/relationships" xmlns:p="http://schemas.openxmlformats.org/presentationml/2006/main">
  <p:tag name="TEXTCOLOR" val="16777215"/>
</p:tagLst>
</file>

<file path=ppt/tags/tag106.xml><?xml version="1.0" encoding="utf-8"?>
<p:tagLst xmlns:a="http://schemas.openxmlformats.org/drawingml/2006/main" xmlns:r="http://schemas.openxmlformats.org/officeDocument/2006/relationships" xmlns:p="http://schemas.openxmlformats.org/presentationml/2006/main">
  <p:tag name="TEXTCOLOR" val="16777215"/>
</p:tagLst>
</file>

<file path=ppt/tags/tag107.xml><?xml version="1.0" encoding="utf-8"?>
<p:tagLst xmlns:a="http://schemas.openxmlformats.org/drawingml/2006/main" xmlns:r="http://schemas.openxmlformats.org/officeDocument/2006/relationships" xmlns:p="http://schemas.openxmlformats.org/presentationml/2006/main">
  <p:tag name="TEXTCOLOR" val="16777215"/>
</p:tagLst>
</file>

<file path=ppt/tags/tag108.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09.xml><?xml version="1.0" encoding="utf-8"?>
<p:tagLst xmlns:a="http://schemas.openxmlformats.org/drawingml/2006/main" xmlns:r="http://schemas.openxmlformats.org/officeDocument/2006/relationships" xmlns:p="http://schemas.openxmlformats.org/presentationml/2006/main">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10.xml><?xml version="1.0" encoding="utf-8"?>
<p:tagLst xmlns:a="http://schemas.openxmlformats.org/drawingml/2006/main" xmlns:r="http://schemas.openxmlformats.org/officeDocument/2006/relationships" xmlns:p="http://schemas.openxmlformats.org/presentationml/2006/main">
  <p:tag name="TEXTCOLOR" val="16777215"/>
</p:tagLst>
</file>

<file path=ppt/tags/tag11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2.xml><?xml version="1.0" encoding="utf-8"?>
<p:tagLst xmlns:a="http://schemas.openxmlformats.org/drawingml/2006/main" xmlns:r="http://schemas.openxmlformats.org/officeDocument/2006/relationships" xmlns:p="http://schemas.openxmlformats.org/presentationml/2006/main">
  <p:tag name="TEXTCOLOR" val="16777215"/>
</p:tagLst>
</file>

<file path=ppt/tags/tag113.xml><?xml version="1.0" encoding="utf-8"?>
<p:tagLst xmlns:a="http://schemas.openxmlformats.org/drawingml/2006/main" xmlns:r="http://schemas.openxmlformats.org/officeDocument/2006/relationships" xmlns:p="http://schemas.openxmlformats.org/presentationml/2006/main">
  <p:tag name="TEXTCOLOR" val="0"/>
</p:tagLst>
</file>

<file path=ppt/tags/tag114.xml><?xml version="1.0" encoding="utf-8"?>
<p:tagLst xmlns:a="http://schemas.openxmlformats.org/drawingml/2006/main" xmlns:r="http://schemas.openxmlformats.org/officeDocument/2006/relationships" xmlns:p="http://schemas.openxmlformats.org/presentationml/2006/main">
  <p:tag name="TEXTCOLOR" val="16777215"/>
</p:tagLst>
</file>

<file path=ppt/tags/tag115.xml><?xml version="1.0" encoding="utf-8"?>
<p:tagLst xmlns:a="http://schemas.openxmlformats.org/drawingml/2006/main" xmlns:r="http://schemas.openxmlformats.org/officeDocument/2006/relationships" xmlns:p="http://schemas.openxmlformats.org/presentationml/2006/main">
  <p:tag name="TEXTCOLOR" val="16777215"/>
</p:tagLst>
</file>

<file path=ppt/tags/tag11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7.xml><?xml version="1.0" encoding="utf-8"?>
<p:tagLst xmlns:a="http://schemas.openxmlformats.org/drawingml/2006/main" xmlns:r="http://schemas.openxmlformats.org/officeDocument/2006/relationships" xmlns:p="http://schemas.openxmlformats.org/presentationml/2006/main">
  <p:tag name="TEXTCOLOR" val="0"/>
</p:tagLst>
</file>

<file path=ppt/tags/tag118.xml><?xml version="1.0" encoding="utf-8"?>
<p:tagLst xmlns:a="http://schemas.openxmlformats.org/drawingml/2006/main" xmlns:r="http://schemas.openxmlformats.org/officeDocument/2006/relationships" xmlns:p="http://schemas.openxmlformats.org/presentationml/2006/main">
  <p:tag name="TEXTCOLOR" val="0"/>
</p:tagLst>
</file>

<file path=ppt/tags/tag119.xml><?xml version="1.0" encoding="utf-8"?>
<p:tagLst xmlns:a="http://schemas.openxmlformats.org/drawingml/2006/main" xmlns:r="http://schemas.openxmlformats.org/officeDocument/2006/relationships" xmlns:p="http://schemas.openxmlformats.org/presentationml/2006/main">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1.xml><?xml version="1.0" encoding="utf-8"?>
<p:tagLst xmlns:a="http://schemas.openxmlformats.org/drawingml/2006/main" xmlns:r="http://schemas.openxmlformats.org/officeDocument/2006/relationships" xmlns:p="http://schemas.openxmlformats.org/presentationml/2006/main">
  <p:tag name="TEXTCOLOR" val="0"/>
</p:tagLst>
</file>

<file path=ppt/tags/tag122.xml><?xml version="1.0" encoding="utf-8"?>
<p:tagLst xmlns:a="http://schemas.openxmlformats.org/drawingml/2006/main" xmlns:r="http://schemas.openxmlformats.org/officeDocument/2006/relationships" xmlns:p="http://schemas.openxmlformats.org/presentationml/2006/main">
  <p:tag name="TEXTCOLOR" val="16777215"/>
</p:tagLst>
</file>

<file path=ppt/tags/tag12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4.xml><?xml version="1.0" encoding="utf-8"?>
<p:tagLst xmlns:a="http://schemas.openxmlformats.org/drawingml/2006/main" xmlns:r="http://schemas.openxmlformats.org/officeDocument/2006/relationships" xmlns:p="http://schemas.openxmlformats.org/presentationml/2006/main">
  <p:tag name="TEXTCOLOR" val="0"/>
</p:tagLst>
</file>

<file path=ppt/tags/tag125.xml><?xml version="1.0" encoding="utf-8"?>
<p:tagLst xmlns:a="http://schemas.openxmlformats.org/drawingml/2006/main" xmlns:r="http://schemas.openxmlformats.org/officeDocument/2006/relationships" xmlns:p="http://schemas.openxmlformats.org/presentationml/2006/main">
  <p:tag name="TEXTCOLOR" val="0"/>
</p:tagLst>
</file>

<file path=ppt/tags/tag126.xml><?xml version="1.0" encoding="utf-8"?>
<p:tagLst xmlns:a="http://schemas.openxmlformats.org/drawingml/2006/main" xmlns:r="http://schemas.openxmlformats.org/officeDocument/2006/relationships" xmlns:p="http://schemas.openxmlformats.org/presentationml/2006/main">
  <p:tag name="TEXTCOLOR" val="0"/>
</p:tagLst>
</file>

<file path=ppt/tags/tag127.xml><?xml version="1.0" encoding="utf-8"?>
<p:tagLst xmlns:a="http://schemas.openxmlformats.org/drawingml/2006/main" xmlns:r="http://schemas.openxmlformats.org/officeDocument/2006/relationships" xmlns:p="http://schemas.openxmlformats.org/presentationml/2006/main">
  <p:tag name="TEXTCOLOR" val="16777215"/>
</p:tagLst>
</file>

<file path=ppt/tags/tag1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9.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30.xml><?xml version="1.0" encoding="utf-8"?>
<p:tagLst xmlns:a="http://schemas.openxmlformats.org/drawingml/2006/main" xmlns:r="http://schemas.openxmlformats.org/officeDocument/2006/relationships" xmlns:p="http://schemas.openxmlformats.org/presentationml/2006/main">
  <p:tag name="TEXTCOLOR" val="0"/>
</p:tagLst>
</file>

<file path=ppt/tags/tag131.xml><?xml version="1.0" encoding="utf-8"?>
<p:tagLst xmlns:a="http://schemas.openxmlformats.org/drawingml/2006/main" xmlns:r="http://schemas.openxmlformats.org/officeDocument/2006/relationships" xmlns:p="http://schemas.openxmlformats.org/presentationml/2006/main">
  <p:tag name="TEXTCOLOR" val="16777215"/>
</p:tagLst>
</file>

<file path=ppt/tags/tag1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3.xml><?xml version="1.0" encoding="utf-8"?>
<p:tagLst xmlns:a="http://schemas.openxmlformats.org/drawingml/2006/main" xmlns:r="http://schemas.openxmlformats.org/officeDocument/2006/relationships" xmlns:p="http://schemas.openxmlformats.org/presentationml/2006/main">
  <p:tag name="TEXTCOLOR" val="0"/>
</p:tagLst>
</file>

<file path=ppt/tags/tag134.xml><?xml version="1.0" encoding="utf-8"?>
<p:tagLst xmlns:a="http://schemas.openxmlformats.org/drawingml/2006/main" xmlns:r="http://schemas.openxmlformats.org/officeDocument/2006/relationships" xmlns:p="http://schemas.openxmlformats.org/presentationml/2006/main">
  <p:tag name="TEXTCOLOR" val="16777215"/>
</p:tagLst>
</file>

<file path=ppt/tags/tag13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6.xml><?xml version="1.0" encoding="utf-8"?>
<p:tagLst xmlns:a="http://schemas.openxmlformats.org/drawingml/2006/main" xmlns:r="http://schemas.openxmlformats.org/officeDocument/2006/relationships" xmlns:p="http://schemas.openxmlformats.org/presentationml/2006/main">
  <p:tag name="TEXTCOLOR" val="0"/>
</p:tagLst>
</file>

<file path=ppt/tags/tag137.xml><?xml version="1.0" encoding="utf-8"?>
<p:tagLst xmlns:a="http://schemas.openxmlformats.org/drawingml/2006/main" xmlns:r="http://schemas.openxmlformats.org/officeDocument/2006/relationships" xmlns:p="http://schemas.openxmlformats.org/presentationml/2006/main">
  <p:tag name="TEXTCOLOR" val="0"/>
</p:tagLst>
</file>

<file path=ppt/tags/tag138.xml><?xml version="1.0" encoding="utf-8"?>
<p:tagLst xmlns:a="http://schemas.openxmlformats.org/drawingml/2006/main" xmlns:r="http://schemas.openxmlformats.org/officeDocument/2006/relationships" xmlns:p="http://schemas.openxmlformats.org/presentationml/2006/main">
  <p:tag name="TEXTCOLOR" val="0"/>
</p:tagLst>
</file>

<file path=ppt/tags/tag139.xml><?xml version="1.0" encoding="utf-8"?>
<p:tagLst xmlns:a="http://schemas.openxmlformats.org/drawingml/2006/main" xmlns:r="http://schemas.openxmlformats.org/officeDocument/2006/relationships" xmlns:p="http://schemas.openxmlformats.org/presentationml/2006/main">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4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41.xml><?xml version="1.0" encoding="utf-8"?>
<p:tagLst xmlns:a="http://schemas.openxmlformats.org/drawingml/2006/main" xmlns:r="http://schemas.openxmlformats.org/officeDocument/2006/relationships" xmlns:p="http://schemas.openxmlformats.org/presentationml/2006/main">
  <p:tag name="TEXTCOLOR" val="16777215"/>
</p:tagLst>
</file>

<file path=ppt/tags/tag142.xml><?xml version="1.0" encoding="utf-8"?>
<p:tagLst xmlns:a="http://schemas.openxmlformats.org/drawingml/2006/main" xmlns:r="http://schemas.openxmlformats.org/officeDocument/2006/relationships" xmlns:p="http://schemas.openxmlformats.org/presentationml/2006/main">
  <p:tag name="TEXTCOLOR" val="0"/>
</p:tagLst>
</file>

<file path=ppt/tags/tag143.xml><?xml version="1.0" encoding="utf-8"?>
<p:tagLst xmlns:a="http://schemas.openxmlformats.org/drawingml/2006/main" xmlns:r="http://schemas.openxmlformats.org/officeDocument/2006/relationships" xmlns:p="http://schemas.openxmlformats.org/presentationml/2006/main">
  <p:tag name="TEXTCOLOR" val="16777215"/>
</p:tagLst>
</file>

<file path=ppt/tags/tag144.xml><?xml version="1.0" encoding="utf-8"?>
<p:tagLst xmlns:a="http://schemas.openxmlformats.org/drawingml/2006/main" xmlns:r="http://schemas.openxmlformats.org/officeDocument/2006/relationships" xmlns:p="http://schemas.openxmlformats.org/presentationml/2006/main">
  <p:tag name="TEXTCOLOR" val="16777215"/>
</p:tagLst>
</file>

<file path=ppt/tags/tag14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16777215"/>
</p:tagLst>
</file>

<file path=ppt/tags/tag4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2.xml><?xml version="1.0" encoding="utf-8"?>
<p:tagLst xmlns:a="http://schemas.openxmlformats.org/drawingml/2006/main" xmlns:r="http://schemas.openxmlformats.org/officeDocument/2006/relationships" xmlns:p="http://schemas.openxmlformats.org/presentationml/2006/main">
  <p:tag name="TEXTCOLOR" val="16777215"/>
</p:tagLst>
</file>

<file path=ppt/tags/tag43.xml><?xml version="1.0" encoding="utf-8"?>
<p:tagLst xmlns:a="http://schemas.openxmlformats.org/drawingml/2006/main" xmlns:r="http://schemas.openxmlformats.org/officeDocument/2006/relationships" xmlns:p="http://schemas.openxmlformats.org/presentationml/2006/main">
  <p:tag name="TEXTCOLOR" val="16777215"/>
</p:tagLst>
</file>

<file path=ppt/tags/tag44.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16777215"/>
</p:tagLst>
</file>

<file path=ppt/tags/tag4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16777215"/>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16777215"/>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TEXTCOLOR" val="0"/>
</p:tagLst>
</file>

<file path=ppt/tags/tag7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5.xml><?xml version="1.0" encoding="utf-8"?>
<p:tagLst xmlns:a="http://schemas.openxmlformats.org/drawingml/2006/main" xmlns:r="http://schemas.openxmlformats.org/officeDocument/2006/relationships" xmlns:p="http://schemas.openxmlformats.org/presentationml/2006/main">
  <p:tag name="TEXTCOLOR" val="0"/>
</p:tagLst>
</file>

<file path=ppt/tags/tag86.xml><?xml version="1.0" encoding="utf-8"?>
<p:tagLst xmlns:a="http://schemas.openxmlformats.org/drawingml/2006/main" xmlns:r="http://schemas.openxmlformats.org/officeDocument/2006/relationships" xmlns:p="http://schemas.openxmlformats.org/presentationml/2006/main">
  <p:tag name="TEXTCOLOR" val="16777215"/>
</p:tagLst>
</file>

<file path=ppt/tags/tag8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8.xml><?xml version="1.0" encoding="utf-8"?>
<p:tagLst xmlns:a="http://schemas.openxmlformats.org/drawingml/2006/main" xmlns:r="http://schemas.openxmlformats.org/officeDocument/2006/relationships" xmlns:p="http://schemas.openxmlformats.org/presentationml/2006/main">
  <p:tag name="TEXTCOLOR" val="0"/>
</p:tagLst>
</file>

<file path=ppt/tags/tag89.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0.xml><?xml version="1.0" encoding="utf-8"?>
<p:tagLst xmlns:a="http://schemas.openxmlformats.org/drawingml/2006/main" xmlns:r="http://schemas.openxmlformats.org/officeDocument/2006/relationships" xmlns:p="http://schemas.openxmlformats.org/presentationml/2006/main">
  <p:tag name="TEXTCOLOR" val="0"/>
</p:tagLst>
</file>

<file path=ppt/tags/tag91.xml><?xml version="1.0" encoding="utf-8"?>
<p:tagLst xmlns:a="http://schemas.openxmlformats.org/drawingml/2006/main" xmlns:r="http://schemas.openxmlformats.org/officeDocument/2006/relationships" xmlns:p="http://schemas.openxmlformats.org/presentationml/2006/main">
  <p:tag name="TEXTCOLOR" val="16777215"/>
</p:tagLst>
</file>

<file path=ppt/tags/tag9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93.xml><?xml version="1.0" encoding="utf-8"?>
<p:tagLst xmlns:a="http://schemas.openxmlformats.org/drawingml/2006/main" xmlns:r="http://schemas.openxmlformats.org/officeDocument/2006/relationships" xmlns:p="http://schemas.openxmlformats.org/presentationml/2006/main">
  <p:tag name="TEXTCOLOR" val="0"/>
</p:tagLst>
</file>

<file path=ppt/tags/tag94.xml><?xml version="1.0" encoding="utf-8"?>
<p:tagLst xmlns:a="http://schemas.openxmlformats.org/drawingml/2006/main" xmlns:r="http://schemas.openxmlformats.org/officeDocument/2006/relationships" xmlns:p="http://schemas.openxmlformats.org/presentationml/2006/main">
  <p:tag name="TEXTCOLOR" val="0"/>
</p:tagLst>
</file>

<file path=ppt/tags/tag95.xml><?xml version="1.0" encoding="utf-8"?>
<p:tagLst xmlns:a="http://schemas.openxmlformats.org/drawingml/2006/main" xmlns:r="http://schemas.openxmlformats.org/officeDocument/2006/relationships" xmlns:p="http://schemas.openxmlformats.org/presentationml/2006/main">
  <p:tag name="TEXTCOLOR" val="16777215"/>
</p:tagLst>
</file>

<file path=ppt/tags/tag9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7.xml><?xml version="1.0" encoding="utf-8"?>
<p:tagLst xmlns:a="http://schemas.openxmlformats.org/drawingml/2006/main" xmlns:r="http://schemas.openxmlformats.org/officeDocument/2006/relationships" xmlns:p="http://schemas.openxmlformats.org/presentationml/2006/main">
  <p:tag name="TEXTCOLOR" val="0"/>
</p:tagLst>
</file>

<file path=ppt/tags/tag98.xml><?xml version="1.0" encoding="utf-8"?>
<p:tagLst xmlns:a="http://schemas.openxmlformats.org/drawingml/2006/main" xmlns:r="http://schemas.openxmlformats.org/officeDocument/2006/relationships" xmlns:p="http://schemas.openxmlformats.org/presentationml/2006/main">
  <p:tag name="TEXTCOLOR" val="16777215"/>
</p:tagLst>
</file>

<file path=ppt/tags/tag9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SB Dokument" ma:contentTypeID="0x0101008239AB5D3D2647B580F011DA2F3561110100506A14EF567B2D4BB7D17E5E723BA8CD" ma:contentTypeVersion="5" ma:contentTypeDescription="Skapa ett nytt dokument." ma:contentTypeScope="" ma:versionID="4c27621d1cb09281528aa89dfa72f18a">
  <xsd:schema xmlns:xsd="http://www.w3.org/2001/XMLSchema" xmlns:xs="http://www.w3.org/2001/XMLSchema" xmlns:p="http://schemas.microsoft.com/office/2006/metadata/properties" xmlns:ns2="09080109-f6cd-4eba-a2ee-73217fe696ed" xmlns:ns3="5a5016f4-b78f-4110-ae17-20e1b94ec7cc" targetNamespace="http://schemas.microsoft.com/office/2006/metadata/properties" ma:root="true" ma:fieldsID="29f7a818900e7a7ccb15f3a27d2abdfd" ns2:_="" ns3:_="">
    <xsd:import namespace="09080109-f6cd-4eba-a2ee-73217fe696ed"/>
    <xsd:import namespace="5a5016f4-b78f-4110-ae17-20e1b94ec7cc"/>
    <xsd:element name="properties">
      <xsd:complexType>
        <xsd:sequence>
          <xsd:element name="documentManagement">
            <xsd:complexType>
              <xsd:all>
                <xsd:element ref="ns2:msbLabel" minOccurs="0"/>
                <xsd:element ref="ns3:dd76af388bc146acaa4f6ed06143f163" minOccurs="0"/>
                <xsd:element ref="ns3:TaxCatchAll" minOccurs="0"/>
                <xsd:element ref="ns3:TaxCatchAllLabel" minOccurs="0"/>
                <xsd:element ref="ns3:j6af8484999240d8a34989af1421fe21" minOccurs="0"/>
                <xsd:element ref="ns3:MSB_Record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080109-f6cd-4eba-a2ee-73217fe696ed" elementFormDefault="qualified">
    <xsd:import namespace="http://schemas.microsoft.com/office/2006/documentManagement/types"/>
    <xsd:import namespace="http://schemas.microsoft.com/office/infopath/2007/PartnerControls"/>
    <xsd:element name="msbLabel" ma:index="8" nillable="true" ma:displayName="Märkning" ma:list="{51fe1cfc-e515-4735-b127-7ba6252c8a2f}" ma:internalName="msbLabel" ma:showField="Titl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a5016f4-b78f-4110-ae17-20e1b94ec7cc" elementFormDefault="qualified">
    <xsd:import namespace="http://schemas.microsoft.com/office/2006/documentManagement/types"/>
    <xsd:import namespace="http://schemas.microsoft.com/office/infopath/2007/PartnerControls"/>
    <xsd:element name="dd76af388bc146acaa4f6ed06143f163" ma:index="9" nillable="true" ma:taxonomy="true" ma:internalName="dd76af388bc146acaa4f6ed06143f163" ma:taxonomyFieldName="MSB_SiteBusinessProcess" ma:displayName="Handlingsslag" ma:default="1;#Standard|42db7290-f92b-446b-999c-1bee6d848af0" ma:fieldId="{dd76af38-8bc1-46ac-aa4f-6ed06143f163}" ma:sspId="1d297c32-e349-4b6d-b895-deec35520f0b" ma:termSetId="84c5b001-a021-41b2-9608-e8b90a27b6c1" ma:anchorId="00000000-0000-0000-0000-000000000000" ma:open="false" ma:isKeyword="false">
      <xsd:complexType>
        <xsd:sequence>
          <xsd:element ref="pc:Terms" minOccurs="0" maxOccurs="1"/>
        </xsd:sequence>
      </xsd:complexType>
    </xsd:element>
    <xsd:element name="TaxCatchAll" ma:index="10" nillable="true" ma:displayName="Global taxonomikolumn" ma:hidden="true" ma:list="{5d19713d-37fe-4e6c-9e45-e58a1d292cbe}" ma:internalName="TaxCatchAll" ma:showField="CatchAllData" ma:web="5a5016f4-b78f-4110-ae17-20e1b94ec7cc">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Global taxonomikolumn1" ma:hidden="true" ma:list="{5d19713d-37fe-4e6c-9e45-e58a1d292cbe}" ma:internalName="TaxCatchAllLabel" ma:readOnly="true" ma:showField="CatchAllDataLabel" ma:web="5a5016f4-b78f-4110-ae17-20e1b94ec7cc">
      <xsd:complexType>
        <xsd:complexContent>
          <xsd:extension base="dms:MultiChoiceLookup">
            <xsd:sequence>
              <xsd:element name="Value" type="dms:Lookup" maxOccurs="unbounded" minOccurs="0" nillable="true"/>
            </xsd:sequence>
          </xsd:extension>
        </xsd:complexContent>
      </xsd:complexType>
    </xsd:element>
    <xsd:element name="j6af8484999240d8a34989af1421fe21" ma:index="13" nillable="true" ma:taxonomy="true" ma:internalName="j6af8484999240d8a34989af1421fe21" ma:taxonomyFieldName="MSB_DocumentType" ma:displayName="Handlingstyp" ma:fieldId="{36af8484-9992-40d8-a349-89af1421fe21}" ma:sspId="1d297c32-e349-4b6d-b895-deec35520f0b" ma:termSetId="e3c19ec3-4bda-47fb-b9f4-9ecf798a87b8" ma:anchorId="00000000-0000-0000-0000-000000000000" ma:open="false" ma:isKeyword="false">
      <xsd:complexType>
        <xsd:sequence>
          <xsd:element ref="pc:Terms" minOccurs="0" maxOccurs="1"/>
        </xsd:sequence>
      </xsd:complexType>
    </xsd:element>
    <xsd:element name="MSB_RecordId" ma:index="15" nillable="true" ma:displayName="Diarienummer" ma:internalName="MSB_RecordId">
      <xsd:simpleType>
        <xsd:restriction base="dms:Text"/>
      </xsd:simpleType>
    </xsd:element>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d76af388bc146acaa4f6ed06143f163 xmlns="5a5016f4-b78f-4110-ae17-20e1b94ec7cc">
      <Terms xmlns="http://schemas.microsoft.com/office/infopath/2007/PartnerControls">
        <TermInfo xmlns="http://schemas.microsoft.com/office/infopath/2007/PartnerControls">
          <TermName xmlns="http://schemas.microsoft.com/office/infopath/2007/PartnerControls">Standard</TermName>
          <TermId xmlns="http://schemas.microsoft.com/office/infopath/2007/PartnerControls">42db7290-f92b-446b-999c-1bee6d848af0</TermId>
        </TermInfo>
      </Terms>
    </dd76af388bc146acaa4f6ed06143f163>
    <MSB_RecordId xmlns="5a5016f4-b78f-4110-ae17-20e1b94ec7cc" xsi:nil="true"/>
    <msbLabel xmlns="09080109-f6cd-4eba-a2ee-73217fe696ed"/>
    <j6af8484999240d8a34989af1421fe21 xmlns="5a5016f4-b78f-4110-ae17-20e1b94ec7cc">
      <Terms xmlns="http://schemas.microsoft.com/office/infopath/2007/PartnerControls"/>
    </j6af8484999240d8a34989af1421fe21>
    <TaxCatchAll xmlns="5a5016f4-b78f-4110-ae17-20e1b94ec7cc">
      <Value>1</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3BDB39-F001-4637-82BD-AC8B94F4B0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080109-f6cd-4eba-a2ee-73217fe696ed"/>
    <ds:schemaRef ds:uri="5a5016f4-b78f-4110-ae17-20e1b94ec7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CE74FB-6128-4FC8-90BB-2210AE201CB7}">
  <ds:schemaRefs>
    <ds:schemaRef ds:uri="http://purl.org/dc/terms/"/>
    <ds:schemaRef ds:uri="09080109-f6cd-4eba-a2ee-73217fe696ed"/>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5a5016f4-b78f-4110-ae17-20e1b94ec7cc"/>
    <ds:schemaRef ds:uri="http://www.w3.org/XML/1998/namespace"/>
    <ds:schemaRef ds:uri="http://purl.org/dc/dcmitype/"/>
  </ds:schemaRefs>
</ds:datastoreItem>
</file>

<file path=customXml/itemProps3.xml><?xml version="1.0" encoding="utf-8"?>
<ds:datastoreItem xmlns:ds="http://schemas.openxmlformats.org/officeDocument/2006/customXml" ds:itemID="{ACEA52FB-B3B2-4AA2-B2FC-CB6869252C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5207</Words>
  <Application>Microsoft Office PowerPoint</Application>
  <PresentationFormat>Bredbild</PresentationFormat>
  <Paragraphs>389</Paragraphs>
  <Slides>16</Slides>
  <Notes>16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Century Gothic</vt:lpstr>
      <vt:lpstr>MSB PPT Egna</vt:lpstr>
      <vt:lpstr>Bakgrund </vt:lpstr>
      <vt:lpstr>Lagstiftningen under krig</vt:lpstr>
      <vt:lpstr>Grundläggande begrepp</vt:lpstr>
      <vt:lpstr>Några av krigets utmaningar …</vt:lpstr>
      <vt:lpstr>Grundansvaret</vt:lpstr>
      <vt:lpstr>Kompletterande lagstiftning, exempel</vt:lpstr>
      <vt:lpstr>Beredskapsförberedelser</vt:lpstr>
      <vt:lpstr>Geografiskt områdesansvar</vt:lpstr>
      <vt:lpstr>Ledningen av civilt försvar</vt:lpstr>
      <vt:lpstr>Organisation, styrning och beslut</vt:lpstr>
      <vt:lpstr>… förfarandelagen innebär också</vt:lpstr>
      <vt:lpstr>Kort om arbetsrätt</vt:lpstr>
      <vt:lpstr>Befolkningsskydd</vt:lpstr>
      <vt:lpstr>Försörjningsberedskap</vt:lpstr>
      <vt:lpstr>Utbildning och skola</vt:lpstr>
      <vt:lpstr>Summering och avslut</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Regelverk för kommuner och regioners arbete vid höjd beredskap</dc:title>
  <dc:creator>Schlegel Torkel</dc:creator>
  <cp:lastModifiedBy>Tapper Monica</cp:lastModifiedBy>
  <cp:revision>233</cp:revision>
  <cp:lastPrinted>2019-09-11T11:21:48Z</cp:lastPrinted>
  <dcterms:created xsi:type="dcterms:W3CDTF">2019-08-23T08:09:28Z</dcterms:created>
  <dcterms:modified xsi:type="dcterms:W3CDTF">2019-10-17T09:24:14Z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y fmtid="{D5CDD505-2E9C-101B-9397-08002B2CF9AE}" pid="3" name="ContentTypeId">
    <vt:lpwstr>0x0101008239AB5D3D2647B580F011DA2F3561110100506A14EF567B2D4BB7D17E5E723BA8CD</vt:lpwstr>
  </property>
  <property fmtid="{D5CDD505-2E9C-101B-9397-08002B2CF9AE}" pid="4" name="MSB_SiteBusinessProcess">
    <vt:lpwstr>1;#Standard|42db7290-f92b-446b-999c-1bee6d848af0</vt:lpwstr>
  </property>
  <property fmtid="{D5CDD505-2E9C-101B-9397-08002B2CF9AE}" pid="5" name="MSB_DocumentType">
    <vt:lpwstr/>
  </property>
</Properties>
</file>